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grandir Bold" charset="1" panose="00000800000000000000"/>
      <p:regular r:id="rId29"/>
    </p:embeddedFont>
    <p:embeddedFont>
      <p:font typeface="Agrandir" charset="1" panose="00000500000000000000"/>
      <p:regular r:id="rId30"/>
    </p:embeddedFont>
    <p:embeddedFont>
      <p:font typeface="DM Sans Bold" charset="1" panose="00000000000000000000"/>
      <p:regular r:id="rId31"/>
    </p:embeddedFont>
    <p:embeddedFont>
      <p:font typeface="Agrandir Medium" charset="1" panose="000006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 Id="rId5" Target="../media/image43.png" Type="http://schemas.openxmlformats.org/officeDocument/2006/relationships/image"/><Relationship Id="rId6" Target="../media/image23.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pn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https://docs.google.com/document/d/1EkWGdXQO1-ZgqhONNRQ-aAZSeUE2djiwmHg9gZZtr4A/edit?tab=t.0#heading=h.cmrp44fok8qr"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6.png" Type="http://schemas.openxmlformats.org/officeDocument/2006/relationships/image"/><Relationship Id="rId5" Target="../media/image2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3869"/>
        </a:solidFill>
      </p:bgPr>
    </p:bg>
    <p:spTree>
      <p:nvGrpSpPr>
        <p:cNvPr id="1" name=""/>
        <p:cNvGrpSpPr/>
        <p:nvPr/>
      </p:nvGrpSpPr>
      <p:grpSpPr>
        <a:xfrm>
          <a:off x="0" y="0"/>
          <a:ext cx="0" cy="0"/>
          <a:chOff x="0" y="0"/>
          <a:chExt cx="0" cy="0"/>
        </a:xfrm>
      </p:grpSpPr>
      <p:sp>
        <p:nvSpPr>
          <p:cNvPr name="Freeform 2" id="2"/>
          <p:cNvSpPr/>
          <p:nvPr/>
        </p:nvSpPr>
        <p:spPr>
          <a:xfrm flipH="false" flipV="false" rot="2110001">
            <a:off x="9115635" y="690058"/>
            <a:ext cx="9943437" cy="1752531"/>
          </a:xfrm>
          <a:custGeom>
            <a:avLst/>
            <a:gdLst/>
            <a:ahLst/>
            <a:cxnLst/>
            <a:rect r="r" b="b" t="t" l="l"/>
            <a:pathLst>
              <a:path h="1752531" w="9943437">
                <a:moveTo>
                  <a:pt x="0" y="0"/>
                </a:moveTo>
                <a:lnTo>
                  <a:pt x="9943437" y="0"/>
                </a:lnTo>
                <a:lnTo>
                  <a:pt x="9943437" y="1752530"/>
                </a:lnTo>
                <a:lnTo>
                  <a:pt x="0" y="1752530"/>
                </a:lnTo>
                <a:lnTo>
                  <a:pt x="0" y="0"/>
                </a:lnTo>
                <a:close/>
              </a:path>
            </a:pathLst>
          </a:custGeom>
          <a:blipFill>
            <a:blip r:embed="rId2"/>
            <a:stretch>
              <a:fillRect l="0" t="0" r="0" b="0"/>
            </a:stretch>
          </a:blipFill>
        </p:spPr>
      </p:sp>
      <p:sp>
        <p:nvSpPr>
          <p:cNvPr name="Freeform 3" id="3"/>
          <p:cNvSpPr/>
          <p:nvPr/>
        </p:nvSpPr>
        <p:spPr>
          <a:xfrm flipH="false" flipV="false" rot="-497126">
            <a:off x="-2478067" y="-3377725"/>
            <a:ext cx="9963725" cy="7659614"/>
          </a:xfrm>
          <a:custGeom>
            <a:avLst/>
            <a:gdLst/>
            <a:ahLst/>
            <a:cxnLst/>
            <a:rect r="r" b="b" t="t" l="l"/>
            <a:pathLst>
              <a:path h="7659614" w="9963725">
                <a:moveTo>
                  <a:pt x="0" y="0"/>
                </a:moveTo>
                <a:lnTo>
                  <a:pt x="9963726" y="0"/>
                </a:lnTo>
                <a:lnTo>
                  <a:pt x="9963726" y="7659614"/>
                </a:lnTo>
                <a:lnTo>
                  <a:pt x="0" y="7659614"/>
                </a:lnTo>
                <a:lnTo>
                  <a:pt x="0" y="0"/>
                </a:lnTo>
                <a:close/>
              </a:path>
            </a:pathLst>
          </a:custGeom>
          <a:blipFill>
            <a:blip r:embed="rId3"/>
            <a:stretch>
              <a:fillRect l="0" t="0" r="0" b="0"/>
            </a:stretch>
          </a:blipFill>
        </p:spPr>
      </p:sp>
      <p:sp>
        <p:nvSpPr>
          <p:cNvPr name="Freeform 4" id="4"/>
          <p:cNvSpPr/>
          <p:nvPr/>
        </p:nvSpPr>
        <p:spPr>
          <a:xfrm flipH="false" flipV="false" rot="-5163959">
            <a:off x="10153351" y="-240819"/>
            <a:ext cx="552241" cy="2539038"/>
          </a:xfrm>
          <a:custGeom>
            <a:avLst/>
            <a:gdLst/>
            <a:ahLst/>
            <a:cxnLst/>
            <a:rect r="r" b="b" t="t" l="l"/>
            <a:pathLst>
              <a:path h="2539038" w="552241">
                <a:moveTo>
                  <a:pt x="0" y="0"/>
                </a:moveTo>
                <a:lnTo>
                  <a:pt x="552241" y="0"/>
                </a:lnTo>
                <a:lnTo>
                  <a:pt x="552241" y="2539038"/>
                </a:lnTo>
                <a:lnTo>
                  <a:pt x="0" y="2539038"/>
                </a:lnTo>
                <a:lnTo>
                  <a:pt x="0" y="0"/>
                </a:lnTo>
                <a:close/>
              </a:path>
            </a:pathLst>
          </a:custGeom>
          <a:blipFill>
            <a:blip r:embed="rId4"/>
            <a:stretch>
              <a:fillRect l="0" t="0" r="0" b="0"/>
            </a:stretch>
          </a:blipFill>
        </p:spPr>
      </p:sp>
      <p:sp>
        <p:nvSpPr>
          <p:cNvPr name="Freeform 5" id="5"/>
          <p:cNvSpPr/>
          <p:nvPr/>
        </p:nvSpPr>
        <p:spPr>
          <a:xfrm flipH="false" flipV="false" rot="1850718">
            <a:off x="9346550" y="8886969"/>
            <a:ext cx="3326107" cy="4177214"/>
          </a:xfrm>
          <a:custGeom>
            <a:avLst/>
            <a:gdLst/>
            <a:ahLst/>
            <a:cxnLst/>
            <a:rect r="r" b="b" t="t" l="l"/>
            <a:pathLst>
              <a:path h="4177214" w="3326107">
                <a:moveTo>
                  <a:pt x="0" y="0"/>
                </a:moveTo>
                <a:lnTo>
                  <a:pt x="3326106" y="0"/>
                </a:lnTo>
                <a:lnTo>
                  <a:pt x="3326106" y="4177214"/>
                </a:lnTo>
                <a:lnTo>
                  <a:pt x="0" y="4177214"/>
                </a:lnTo>
                <a:lnTo>
                  <a:pt x="0" y="0"/>
                </a:lnTo>
                <a:close/>
              </a:path>
            </a:pathLst>
          </a:custGeom>
          <a:blipFill>
            <a:blip r:embed="rId5"/>
            <a:stretch>
              <a:fillRect l="0" t="0" r="0" b="0"/>
            </a:stretch>
          </a:blipFill>
        </p:spPr>
      </p:sp>
      <p:sp>
        <p:nvSpPr>
          <p:cNvPr name="Freeform 6" id="6"/>
          <p:cNvSpPr/>
          <p:nvPr/>
        </p:nvSpPr>
        <p:spPr>
          <a:xfrm flipH="false" flipV="false" rot="-5054915">
            <a:off x="16688416" y="-286730"/>
            <a:ext cx="1046112" cy="2798961"/>
          </a:xfrm>
          <a:custGeom>
            <a:avLst/>
            <a:gdLst/>
            <a:ahLst/>
            <a:cxnLst/>
            <a:rect r="r" b="b" t="t" l="l"/>
            <a:pathLst>
              <a:path h="2798961" w="1046112">
                <a:moveTo>
                  <a:pt x="0" y="0"/>
                </a:moveTo>
                <a:lnTo>
                  <a:pt x="1046112" y="0"/>
                </a:lnTo>
                <a:lnTo>
                  <a:pt x="1046112" y="2798960"/>
                </a:lnTo>
                <a:lnTo>
                  <a:pt x="0" y="2798960"/>
                </a:lnTo>
                <a:lnTo>
                  <a:pt x="0" y="0"/>
                </a:lnTo>
                <a:close/>
              </a:path>
            </a:pathLst>
          </a:custGeom>
          <a:blipFill>
            <a:blip r:embed="rId6"/>
            <a:stretch>
              <a:fillRect l="0" t="0" r="0" b="0"/>
            </a:stretch>
          </a:blipFill>
        </p:spPr>
      </p:sp>
      <p:sp>
        <p:nvSpPr>
          <p:cNvPr name="TextBox 7" id="7"/>
          <p:cNvSpPr txBox="true"/>
          <p:nvPr/>
        </p:nvSpPr>
        <p:spPr>
          <a:xfrm rot="0">
            <a:off x="3805480" y="4165057"/>
            <a:ext cx="10677040" cy="2066961"/>
          </a:xfrm>
          <a:prstGeom prst="rect">
            <a:avLst/>
          </a:prstGeom>
        </p:spPr>
        <p:txBody>
          <a:bodyPr anchor="t" rtlCol="false" tIns="0" lIns="0" bIns="0" rIns="0">
            <a:spAutoFit/>
          </a:bodyPr>
          <a:lstStyle/>
          <a:p>
            <a:pPr algn="ctr">
              <a:lnSpc>
                <a:spcPts val="13200"/>
              </a:lnSpc>
            </a:pPr>
            <a:r>
              <a:rPr lang="en-US" sz="12000" b="true">
                <a:solidFill>
                  <a:srgbClr val="FFFFFF"/>
                </a:solidFill>
                <a:latin typeface="Agrandir Bold"/>
                <a:ea typeface="Agrandir Bold"/>
                <a:cs typeface="Agrandir Bold"/>
                <a:sym typeface="Agrandir Bold"/>
              </a:rPr>
              <a:t>NoiseShield</a:t>
            </a:r>
          </a:p>
        </p:txBody>
      </p:sp>
      <p:sp>
        <p:nvSpPr>
          <p:cNvPr name="TextBox 8" id="8"/>
          <p:cNvSpPr txBox="true"/>
          <p:nvPr/>
        </p:nvSpPr>
        <p:spPr>
          <a:xfrm rot="0">
            <a:off x="1588167" y="3097208"/>
            <a:ext cx="15111666" cy="1214755"/>
          </a:xfrm>
          <a:prstGeom prst="rect">
            <a:avLst/>
          </a:prstGeom>
        </p:spPr>
        <p:txBody>
          <a:bodyPr anchor="t" rtlCol="false" tIns="0" lIns="0" bIns="0" rIns="0">
            <a:spAutoFit/>
          </a:bodyPr>
          <a:lstStyle/>
          <a:p>
            <a:pPr algn="ctr">
              <a:lnSpc>
                <a:spcPts val="7909"/>
              </a:lnSpc>
            </a:pPr>
            <a:r>
              <a:rPr lang="en-US" sz="6999" b="true">
                <a:solidFill>
                  <a:srgbClr val="FFD200"/>
                </a:solidFill>
                <a:latin typeface="Agrandir Bold"/>
                <a:ea typeface="Agrandir Bold"/>
                <a:cs typeface="Agrandir Bold"/>
                <a:sym typeface="Agrandir Bold"/>
              </a:rPr>
              <a:t>FINAL PROJECT</a:t>
            </a:r>
          </a:p>
        </p:txBody>
      </p:sp>
      <p:sp>
        <p:nvSpPr>
          <p:cNvPr name="TextBox 9" id="9"/>
          <p:cNvSpPr txBox="true"/>
          <p:nvPr/>
        </p:nvSpPr>
        <p:spPr>
          <a:xfrm rot="0">
            <a:off x="1588167" y="6174868"/>
            <a:ext cx="15111666" cy="1214755"/>
          </a:xfrm>
          <a:prstGeom prst="rect">
            <a:avLst/>
          </a:prstGeom>
        </p:spPr>
        <p:txBody>
          <a:bodyPr anchor="t" rtlCol="false" tIns="0" lIns="0" bIns="0" rIns="0">
            <a:spAutoFit/>
          </a:bodyPr>
          <a:lstStyle/>
          <a:p>
            <a:pPr algn="ctr">
              <a:lnSpc>
                <a:spcPts val="7909"/>
              </a:lnSpc>
            </a:pPr>
            <a:r>
              <a:rPr lang="en-US" sz="6999" b="true">
                <a:solidFill>
                  <a:srgbClr val="7FACC7"/>
                </a:solidFill>
                <a:latin typeface="Agrandir Bold"/>
                <a:ea typeface="Agrandir Bold"/>
                <a:cs typeface="Agrandir Bold"/>
                <a:sym typeface="Agrandir Bold"/>
              </a:rPr>
              <a:t>GROUP 13</a:t>
            </a:r>
          </a:p>
        </p:txBody>
      </p:sp>
      <p:sp>
        <p:nvSpPr>
          <p:cNvPr name="Freeform 10" id="10"/>
          <p:cNvSpPr/>
          <p:nvPr/>
        </p:nvSpPr>
        <p:spPr>
          <a:xfrm flipH="false" flipV="false" rot="1772540">
            <a:off x="14353394" y="6418028"/>
            <a:ext cx="3780969" cy="3114144"/>
          </a:xfrm>
          <a:custGeom>
            <a:avLst/>
            <a:gdLst/>
            <a:ahLst/>
            <a:cxnLst/>
            <a:rect r="r" b="b" t="t" l="l"/>
            <a:pathLst>
              <a:path h="3114144" w="3780969">
                <a:moveTo>
                  <a:pt x="0" y="0"/>
                </a:moveTo>
                <a:lnTo>
                  <a:pt x="3780969" y="0"/>
                </a:lnTo>
                <a:lnTo>
                  <a:pt x="3780969" y="3114143"/>
                </a:lnTo>
                <a:lnTo>
                  <a:pt x="0" y="3114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grpSp>
        <p:nvGrpSpPr>
          <p:cNvPr name="Group 4" id="4"/>
          <p:cNvGrpSpPr/>
          <p:nvPr/>
        </p:nvGrpSpPr>
        <p:grpSpPr>
          <a:xfrm rot="0">
            <a:off x="22476" y="0"/>
            <a:ext cx="8805097" cy="10287000"/>
            <a:chOff x="0" y="0"/>
            <a:chExt cx="2319038" cy="2709333"/>
          </a:xfrm>
        </p:grpSpPr>
        <p:sp>
          <p:nvSpPr>
            <p:cNvPr name="Freeform 5" id="5"/>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6" id="6"/>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8" id="8"/>
          <p:cNvSpPr/>
          <p:nvPr/>
        </p:nvSpPr>
        <p:spPr>
          <a:xfrm flipH="false" flipV="false" rot="0">
            <a:off x="371089" y="2851537"/>
            <a:ext cx="8107871" cy="5044416"/>
          </a:xfrm>
          <a:custGeom>
            <a:avLst/>
            <a:gdLst/>
            <a:ahLst/>
            <a:cxnLst/>
            <a:rect r="r" b="b" t="t" l="l"/>
            <a:pathLst>
              <a:path h="5044416" w="8107871">
                <a:moveTo>
                  <a:pt x="0" y="0"/>
                </a:moveTo>
                <a:lnTo>
                  <a:pt x="8107872" y="0"/>
                </a:lnTo>
                <a:lnTo>
                  <a:pt x="8107872" y="5044416"/>
                </a:lnTo>
                <a:lnTo>
                  <a:pt x="0" y="5044416"/>
                </a:lnTo>
                <a:lnTo>
                  <a:pt x="0" y="0"/>
                </a:lnTo>
                <a:close/>
              </a:path>
            </a:pathLst>
          </a:custGeom>
          <a:blipFill>
            <a:blip r:embed="rId4"/>
            <a:stretch>
              <a:fillRect l="0" t="0" r="0" b="0"/>
            </a:stretch>
          </a:blipFill>
        </p:spPr>
      </p:sp>
      <p:sp>
        <p:nvSpPr>
          <p:cNvPr name="TextBox 9" id="9"/>
          <p:cNvSpPr txBox="true"/>
          <p:nvPr/>
        </p:nvSpPr>
        <p:spPr>
          <a:xfrm rot="0">
            <a:off x="9233098" y="4491038"/>
            <a:ext cx="7597933"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Pemrosesan Level Suara</a:t>
            </a:r>
          </a:p>
        </p:txBody>
      </p:sp>
      <p:sp>
        <p:nvSpPr>
          <p:cNvPr name="TextBox 10" id="10"/>
          <p:cNvSpPr txBox="true"/>
          <p:nvPr/>
        </p:nvSpPr>
        <p:spPr>
          <a:xfrm rot="0">
            <a:off x="9144000" y="6928493"/>
            <a:ext cx="8426017" cy="2475371"/>
          </a:xfrm>
          <a:prstGeom prst="rect">
            <a:avLst/>
          </a:prstGeom>
        </p:spPr>
        <p:txBody>
          <a:bodyPr anchor="t" rtlCol="false" tIns="0" lIns="0" bIns="0" rIns="0">
            <a:spAutoFit/>
          </a:bodyPr>
          <a:lstStyle/>
          <a:p>
            <a:pPr algn="just">
              <a:lnSpc>
                <a:spcPts val="3326"/>
              </a:lnSpc>
              <a:spcBef>
                <a:spcPct val="0"/>
              </a:spcBef>
            </a:pPr>
            <a:r>
              <a:rPr lang="en-US" b="true" sz="2771">
                <a:solidFill>
                  <a:srgbClr val="000000"/>
                </a:solidFill>
                <a:latin typeface="DM Sans Bold"/>
                <a:ea typeface="DM Sans Bold"/>
                <a:cs typeface="DM Sans Bold"/>
                <a:sym typeface="DM Sans Bold"/>
              </a:rPr>
              <a:t>Sistem mengklasifikasikan tingkat kebisingan ke dalam tiga kategori berdasarkan nilai desibel: hening, kondusif, dan gaduh, menggunakan ambang batas yang telah ditentukan. Klasifikasi ini membantu memberikan informasi lingkungan suara secara jelas.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grpSp>
        <p:nvGrpSpPr>
          <p:cNvPr name="Group 4" id="4"/>
          <p:cNvGrpSpPr/>
          <p:nvPr/>
        </p:nvGrpSpPr>
        <p:grpSpPr>
          <a:xfrm rot="0">
            <a:off x="22476" y="0"/>
            <a:ext cx="8805097" cy="10287000"/>
            <a:chOff x="0" y="0"/>
            <a:chExt cx="2319038" cy="2709333"/>
          </a:xfrm>
        </p:grpSpPr>
        <p:sp>
          <p:nvSpPr>
            <p:cNvPr name="Freeform 5" id="5"/>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6" id="6"/>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8" id="8"/>
          <p:cNvSpPr/>
          <p:nvPr/>
        </p:nvSpPr>
        <p:spPr>
          <a:xfrm flipH="false" flipV="false" rot="0">
            <a:off x="387183" y="1561766"/>
            <a:ext cx="8040194" cy="7546257"/>
          </a:xfrm>
          <a:custGeom>
            <a:avLst/>
            <a:gdLst/>
            <a:ahLst/>
            <a:cxnLst/>
            <a:rect r="r" b="b" t="t" l="l"/>
            <a:pathLst>
              <a:path h="7546257" w="8040194">
                <a:moveTo>
                  <a:pt x="0" y="0"/>
                </a:moveTo>
                <a:lnTo>
                  <a:pt x="8040194" y="0"/>
                </a:lnTo>
                <a:lnTo>
                  <a:pt x="8040194" y="7546257"/>
                </a:lnTo>
                <a:lnTo>
                  <a:pt x="0" y="7546257"/>
                </a:lnTo>
                <a:lnTo>
                  <a:pt x="0" y="0"/>
                </a:lnTo>
                <a:close/>
              </a:path>
            </a:pathLst>
          </a:custGeom>
          <a:blipFill>
            <a:blip r:embed="rId4"/>
            <a:stretch>
              <a:fillRect l="0" t="0" r="0" b="0"/>
            </a:stretch>
          </a:blipFill>
        </p:spPr>
      </p:sp>
      <p:sp>
        <p:nvSpPr>
          <p:cNvPr name="TextBox 9" id="9"/>
          <p:cNvSpPr txBox="true"/>
          <p:nvPr/>
        </p:nvSpPr>
        <p:spPr>
          <a:xfrm rot="0">
            <a:off x="9233098" y="4491038"/>
            <a:ext cx="7597933"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Kontrol Output LED</a:t>
            </a:r>
          </a:p>
        </p:txBody>
      </p:sp>
      <p:sp>
        <p:nvSpPr>
          <p:cNvPr name="TextBox 10" id="10"/>
          <p:cNvSpPr txBox="true"/>
          <p:nvPr/>
        </p:nvSpPr>
        <p:spPr>
          <a:xfrm rot="0">
            <a:off x="9233098" y="6705917"/>
            <a:ext cx="8605337" cy="2187901"/>
          </a:xfrm>
          <a:prstGeom prst="rect">
            <a:avLst/>
          </a:prstGeom>
        </p:spPr>
        <p:txBody>
          <a:bodyPr anchor="t" rtlCol="false" tIns="0" lIns="0" bIns="0" rIns="0">
            <a:spAutoFit/>
          </a:bodyPr>
          <a:lstStyle/>
          <a:p>
            <a:pPr algn="just">
              <a:lnSpc>
                <a:spcPts val="2871"/>
              </a:lnSpc>
              <a:spcBef>
                <a:spcPct val="0"/>
              </a:spcBef>
            </a:pPr>
            <a:r>
              <a:rPr lang="en-US" b="true" sz="2392">
                <a:solidFill>
                  <a:srgbClr val="000000"/>
                </a:solidFill>
                <a:latin typeface="DM Sans Bold"/>
                <a:ea typeface="DM Sans Bold"/>
                <a:cs typeface="DM Sans Bold"/>
                <a:sym typeface="DM Sans Bold"/>
              </a:rPr>
              <a:t>LED yang sesuai akan menyala berdasarkan kategori kebisingan yang terdeteksi, dengan cara mematikan semua LED terlebih dahulu untuk menghindari kebingungan. LED hijau menandakan lingkungan tenang, kuning untuk tingkat sedang, dan merah untuk kebisingan tinggi.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grpSp>
        <p:nvGrpSpPr>
          <p:cNvPr name="Group 4" id="4"/>
          <p:cNvGrpSpPr/>
          <p:nvPr/>
        </p:nvGrpSpPr>
        <p:grpSpPr>
          <a:xfrm rot="0">
            <a:off x="22476" y="0"/>
            <a:ext cx="8805097" cy="10287000"/>
            <a:chOff x="0" y="0"/>
            <a:chExt cx="2319038" cy="2709333"/>
          </a:xfrm>
        </p:grpSpPr>
        <p:sp>
          <p:nvSpPr>
            <p:cNvPr name="Freeform 5" id="5"/>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6" id="6"/>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8" id="8"/>
          <p:cNvSpPr/>
          <p:nvPr/>
        </p:nvSpPr>
        <p:spPr>
          <a:xfrm flipH="false" flipV="false" rot="0">
            <a:off x="542393" y="461383"/>
            <a:ext cx="6572593" cy="7609341"/>
          </a:xfrm>
          <a:custGeom>
            <a:avLst/>
            <a:gdLst/>
            <a:ahLst/>
            <a:cxnLst/>
            <a:rect r="r" b="b" t="t" l="l"/>
            <a:pathLst>
              <a:path h="7609341" w="6572593">
                <a:moveTo>
                  <a:pt x="0" y="0"/>
                </a:moveTo>
                <a:lnTo>
                  <a:pt x="6572593" y="0"/>
                </a:lnTo>
                <a:lnTo>
                  <a:pt x="6572593" y="7609341"/>
                </a:lnTo>
                <a:lnTo>
                  <a:pt x="0" y="7609341"/>
                </a:lnTo>
                <a:lnTo>
                  <a:pt x="0" y="0"/>
                </a:lnTo>
                <a:close/>
              </a:path>
            </a:pathLst>
          </a:custGeom>
          <a:blipFill>
            <a:blip r:embed="rId4"/>
            <a:stretch>
              <a:fillRect l="0" t="0" r="0" b="0"/>
            </a:stretch>
          </a:blipFill>
        </p:spPr>
      </p:sp>
      <p:sp>
        <p:nvSpPr>
          <p:cNvPr name="Freeform 9" id="9"/>
          <p:cNvSpPr/>
          <p:nvPr/>
        </p:nvSpPr>
        <p:spPr>
          <a:xfrm flipH="false" flipV="false" rot="0">
            <a:off x="475989" y="8070724"/>
            <a:ext cx="6705401" cy="1857726"/>
          </a:xfrm>
          <a:custGeom>
            <a:avLst/>
            <a:gdLst/>
            <a:ahLst/>
            <a:cxnLst/>
            <a:rect r="r" b="b" t="t" l="l"/>
            <a:pathLst>
              <a:path h="1857726" w="6705401">
                <a:moveTo>
                  <a:pt x="0" y="0"/>
                </a:moveTo>
                <a:lnTo>
                  <a:pt x="6705401" y="0"/>
                </a:lnTo>
                <a:lnTo>
                  <a:pt x="6705401" y="1857726"/>
                </a:lnTo>
                <a:lnTo>
                  <a:pt x="0" y="1857726"/>
                </a:lnTo>
                <a:lnTo>
                  <a:pt x="0" y="0"/>
                </a:lnTo>
                <a:close/>
              </a:path>
            </a:pathLst>
          </a:custGeom>
          <a:blipFill>
            <a:blip r:embed="rId5"/>
            <a:stretch>
              <a:fillRect l="0" t="0" r="0" b="0"/>
            </a:stretch>
          </a:blipFill>
        </p:spPr>
      </p:sp>
      <p:sp>
        <p:nvSpPr>
          <p:cNvPr name="TextBox 10" id="10"/>
          <p:cNvSpPr txBox="true"/>
          <p:nvPr/>
        </p:nvSpPr>
        <p:spPr>
          <a:xfrm rot="0">
            <a:off x="9233098" y="4991100"/>
            <a:ext cx="7597933" cy="1214755"/>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Pembacaan ADC</a:t>
            </a:r>
          </a:p>
        </p:txBody>
      </p:sp>
      <p:sp>
        <p:nvSpPr>
          <p:cNvPr name="TextBox 11" id="11"/>
          <p:cNvSpPr txBox="true"/>
          <p:nvPr/>
        </p:nvSpPr>
        <p:spPr>
          <a:xfrm rot="0">
            <a:off x="9233098" y="6597141"/>
            <a:ext cx="8336920" cy="1920224"/>
          </a:xfrm>
          <a:prstGeom prst="rect">
            <a:avLst/>
          </a:prstGeom>
        </p:spPr>
        <p:txBody>
          <a:bodyPr anchor="t" rtlCol="false" tIns="0" lIns="0" bIns="0" rIns="0">
            <a:spAutoFit/>
          </a:bodyPr>
          <a:lstStyle/>
          <a:p>
            <a:pPr algn="just">
              <a:lnSpc>
                <a:spcPts val="3009"/>
              </a:lnSpc>
              <a:spcBef>
                <a:spcPct val="0"/>
              </a:spcBef>
            </a:pPr>
            <a:r>
              <a:rPr lang="en-US" b="true" sz="2507">
                <a:solidFill>
                  <a:srgbClr val="000000"/>
                </a:solidFill>
                <a:latin typeface="DM Sans Bold"/>
                <a:ea typeface="DM Sans Bold"/>
                <a:cs typeface="DM Sans Bold"/>
                <a:sym typeface="DM Sans Bold"/>
              </a:rPr>
              <a:t>Sensor mikrofon mengubah gelombang suara menjadi sinyal analog yang dikonversi menjadi data digital oleh ADC. Nilai digital ini kemudian diubah menjadi skala desibel 0-100 untuk digunakan dalam proses klasifikasi.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grpSp>
        <p:nvGrpSpPr>
          <p:cNvPr name="Group 4" id="4"/>
          <p:cNvGrpSpPr/>
          <p:nvPr/>
        </p:nvGrpSpPr>
        <p:grpSpPr>
          <a:xfrm rot="0">
            <a:off x="22476" y="0"/>
            <a:ext cx="8805097" cy="10287000"/>
            <a:chOff x="0" y="0"/>
            <a:chExt cx="2319038" cy="2709333"/>
          </a:xfrm>
        </p:grpSpPr>
        <p:sp>
          <p:nvSpPr>
            <p:cNvPr name="Freeform 5" id="5"/>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6" id="6"/>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8" id="8"/>
          <p:cNvSpPr/>
          <p:nvPr/>
        </p:nvSpPr>
        <p:spPr>
          <a:xfrm flipH="false" flipV="false" rot="0">
            <a:off x="1760075" y="287099"/>
            <a:ext cx="5329900" cy="9712802"/>
          </a:xfrm>
          <a:custGeom>
            <a:avLst/>
            <a:gdLst/>
            <a:ahLst/>
            <a:cxnLst/>
            <a:rect r="r" b="b" t="t" l="l"/>
            <a:pathLst>
              <a:path h="9712802" w="5329900">
                <a:moveTo>
                  <a:pt x="0" y="0"/>
                </a:moveTo>
                <a:lnTo>
                  <a:pt x="5329900" y="0"/>
                </a:lnTo>
                <a:lnTo>
                  <a:pt x="5329900" y="9712802"/>
                </a:lnTo>
                <a:lnTo>
                  <a:pt x="0" y="9712802"/>
                </a:lnTo>
                <a:lnTo>
                  <a:pt x="0" y="0"/>
                </a:lnTo>
                <a:close/>
              </a:path>
            </a:pathLst>
          </a:custGeom>
          <a:blipFill>
            <a:blip r:embed="rId4"/>
            <a:stretch>
              <a:fillRect l="0" t="0" r="0" b="0"/>
            </a:stretch>
          </a:blipFill>
        </p:spPr>
      </p:sp>
      <p:sp>
        <p:nvSpPr>
          <p:cNvPr name="TextBox 9" id="9"/>
          <p:cNvSpPr txBox="true"/>
          <p:nvPr/>
        </p:nvSpPr>
        <p:spPr>
          <a:xfrm rot="0">
            <a:off x="9233098" y="4491038"/>
            <a:ext cx="7597933"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Komunikasi Serial</a:t>
            </a:r>
          </a:p>
        </p:txBody>
      </p:sp>
      <p:sp>
        <p:nvSpPr>
          <p:cNvPr name="TextBox 10" id="10"/>
          <p:cNvSpPr txBox="true"/>
          <p:nvPr/>
        </p:nvSpPr>
        <p:spPr>
          <a:xfrm rot="0">
            <a:off x="9233098" y="7012473"/>
            <a:ext cx="8204398" cy="1389776"/>
          </a:xfrm>
          <a:prstGeom prst="rect">
            <a:avLst/>
          </a:prstGeom>
        </p:spPr>
        <p:txBody>
          <a:bodyPr anchor="t" rtlCol="false" tIns="0" lIns="0" bIns="0" rIns="0">
            <a:spAutoFit/>
          </a:bodyPr>
          <a:lstStyle/>
          <a:p>
            <a:pPr algn="just">
              <a:lnSpc>
                <a:spcPts val="2735"/>
              </a:lnSpc>
              <a:spcBef>
                <a:spcPct val="0"/>
              </a:spcBef>
            </a:pPr>
            <a:r>
              <a:rPr lang="en-US" b="true" sz="2279">
                <a:solidFill>
                  <a:srgbClr val="000000"/>
                </a:solidFill>
                <a:latin typeface="DM Sans Bold"/>
                <a:ea typeface="DM Sans Bold"/>
                <a:cs typeface="DM Sans Bold"/>
                <a:sym typeface="DM Sans Bold"/>
              </a:rPr>
              <a:t>Sistem mengirim data nilai desibel dan kategori kebisingan secara real-time ke terminal serial dalam format teks yang mudah dibaca. Hal ini memudahkan pemantauan, pengujian, dan analisis data dari jarak jauh.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3868"/>
        </a:solidFill>
      </p:bgPr>
    </p:bg>
    <p:spTree>
      <p:nvGrpSpPr>
        <p:cNvPr id="1" name=""/>
        <p:cNvGrpSpPr/>
        <p:nvPr/>
      </p:nvGrpSpPr>
      <p:grpSpPr>
        <a:xfrm>
          <a:off x="0" y="0"/>
          <a:ext cx="0" cy="0"/>
          <a:chOff x="0" y="0"/>
          <a:chExt cx="0" cy="0"/>
        </a:xfrm>
      </p:grpSpPr>
      <p:sp>
        <p:nvSpPr>
          <p:cNvPr name="Freeform 2" id="2"/>
          <p:cNvSpPr/>
          <p:nvPr/>
        </p:nvSpPr>
        <p:spPr>
          <a:xfrm flipH="false" flipV="false" rot="983417">
            <a:off x="1411867" y="-440574"/>
            <a:ext cx="8912720" cy="1570867"/>
          </a:xfrm>
          <a:custGeom>
            <a:avLst/>
            <a:gdLst/>
            <a:ahLst/>
            <a:cxnLst/>
            <a:rect r="r" b="b" t="t" l="l"/>
            <a:pathLst>
              <a:path h="1570867" w="8912720">
                <a:moveTo>
                  <a:pt x="0" y="0"/>
                </a:moveTo>
                <a:lnTo>
                  <a:pt x="8912720" y="0"/>
                </a:lnTo>
                <a:lnTo>
                  <a:pt x="8912720" y="1570866"/>
                </a:lnTo>
                <a:lnTo>
                  <a:pt x="0" y="1570866"/>
                </a:lnTo>
                <a:lnTo>
                  <a:pt x="0" y="0"/>
                </a:lnTo>
                <a:close/>
              </a:path>
            </a:pathLst>
          </a:custGeom>
          <a:blipFill>
            <a:blip r:embed="rId2"/>
            <a:stretch>
              <a:fillRect l="0" t="0" r="0" b="0"/>
            </a:stretch>
          </a:blipFill>
        </p:spPr>
      </p:sp>
      <p:sp>
        <p:nvSpPr>
          <p:cNvPr name="Freeform 3" id="3"/>
          <p:cNvSpPr/>
          <p:nvPr/>
        </p:nvSpPr>
        <p:spPr>
          <a:xfrm flipH="false" flipV="true" rot="-10185483">
            <a:off x="-1791089" y="8594536"/>
            <a:ext cx="9432302" cy="1662443"/>
          </a:xfrm>
          <a:custGeom>
            <a:avLst/>
            <a:gdLst/>
            <a:ahLst/>
            <a:cxnLst/>
            <a:rect r="r" b="b" t="t" l="l"/>
            <a:pathLst>
              <a:path h="1662443" w="9432302">
                <a:moveTo>
                  <a:pt x="0" y="1662443"/>
                </a:moveTo>
                <a:lnTo>
                  <a:pt x="9432302" y="1662443"/>
                </a:lnTo>
                <a:lnTo>
                  <a:pt x="9432302" y="0"/>
                </a:lnTo>
                <a:lnTo>
                  <a:pt x="0" y="0"/>
                </a:lnTo>
                <a:lnTo>
                  <a:pt x="0" y="1662443"/>
                </a:lnTo>
                <a:close/>
              </a:path>
            </a:pathLst>
          </a:custGeom>
          <a:blipFill>
            <a:blip r:embed="rId2"/>
            <a:stretch>
              <a:fillRect l="0" t="0" r="0" b="0"/>
            </a:stretch>
          </a:blipFill>
        </p:spPr>
      </p:sp>
      <p:sp>
        <p:nvSpPr>
          <p:cNvPr name="Freeform 4" id="4"/>
          <p:cNvSpPr/>
          <p:nvPr/>
        </p:nvSpPr>
        <p:spPr>
          <a:xfrm flipH="false" flipV="false" rot="10514603">
            <a:off x="8672067" y="9180267"/>
            <a:ext cx="8912720" cy="1570867"/>
          </a:xfrm>
          <a:custGeom>
            <a:avLst/>
            <a:gdLst/>
            <a:ahLst/>
            <a:cxnLst/>
            <a:rect r="r" b="b" t="t" l="l"/>
            <a:pathLst>
              <a:path h="1570867" w="8912720">
                <a:moveTo>
                  <a:pt x="0" y="0"/>
                </a:moveTo>
                <a:lnTo>
                  <a:pt x="8912720" y="0"/>
                </a:lnTo>
                <a:lnTo>
                  <a:pt x="8912720" y="1570867"/>
                </a:lnTo>
                <a:lnTo>
                  <a:pt x="0" y="1570867"/>
                </a:lnTo>
                <a:lnTo>
                  <a:pt x="0" y="0"/>
                </a:lnTo>
                <a:close/>
              </a:path>
            </a:pathLst>
          </a:custGeom>
          <a:blipFill>
            <a:blip r:embed="rId2"/>
            <a:stretch>
              <a:fillRect l="0" t="0" r="0" b="0"/>
            </a:stretch>
          </a:blipFill>
        </p:spPr>
      </p:sp>
      <p:sp>
        <p:nvSpPr>
          <p:cNvPr name="Freeform 5" id="5"/>
          <p:cNvSpPr/>
          <p:nvPr/>
        </p:nvSpPr>
        <p:spPr>
          <a:xfrm flipH="false" flipV="false" rot="0">
            <a:off x="2741456" y="3191700"/>
            <a:ext cx="12805089" cy="4785902"/>
          </a:xfrm>
          <a:custGeom>
            <a:avLst/>
            <a:gdLst/>
            <a:ahLst/>
            <a:cxnLst/>
            <a:rect r="r" b="b" t="t" l="l"/>
            <a:pathLst>
              <a:path h="4785902" w="12805089">
                <a:moveTo>
                  <a:pt x="0" y="0"/>
                </a:moveTo>
                <a:lnTo>
                  <a:pt x="12805088" y="0"/>
                </a:lnTo>
                <a:lnTo>
                  <a:pt x="12805088" y="4785902"/>
                </a:lnTo>
                <a:lnTo>
                  <a:pt x="0" y="4785902"/>
                </a:lnTo>
                <a:lnTo>
                  <a:pt x="0" y="0"/>
                </a:lnTo>
                <a:close/>
              </a:path>
            </a:pathLst>
          </a:custGeom>
          <a:blipFill>
            <a:blip r:embed="rId3"/>
            <a:stretch>
              <a:fillRect l="0" t="0" r="0" b="0"/>
            </a:stretch>
          </a:blipFill>
        </p:spPr>
      </p:sp>
      <p:sp>
        <p:nvSpPr>
          <p:cNvPr name="TextBox 6" id="6"/>
          <p:cNvSpPr txBox="true"/>
          <p:nvPr/>
        </p:nvSpPr>
        <p:spPr>
          <a:xfrm rot="0">
            <a:off x="753154" y="1768167"/>
            <a:ext cx="17259300" cy="1042046"/>
          </a:xfrm>
          <a:prstGeom prst="rect">
            <a:avLst/>
          </a:prstGeom>
        </p:spPr>
        <p:txBody>
          <a:bodyPr anchor="t" rtlCol="false" tIns="0" lIns="0" bIns="0" rIns="0">
            <a:spAutoFit/>
          </a:bodyPr>
          <a:lstStyle/>
          <a:p>
            <a:pPr algn="l">
              <a:lnSpc>
                <a:spcPts val="6740"/>
              </a:lnSpc>
            </a:pPr>
            <a:r>
              <a:rPr lang="en-US" sz="5965" b="true">
                <a:solidFill>
                  <a:srgbClr val="EFD349"/>
                </a:solidFill>
                <a:latin typeface="Agrandir Bold"/>
                <a:ea typeface="Agrandir Bold"/>
                <a:cs typeface="Agrandir Bold"/>
                <a:sym typeface="Agrandir Bold"/>
              </a:rPr>
              <a:t>HARDWARE AND SOFTWARE INTEGRATION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D349"/>
        </a:solidFill>
      </p:bgPr>
    </p:bg>
    <p:spTree>
      <p:nvGrpSpPr>
        <p:cNvPr id="1" name=""/>
        <p:cNvGrpSpPr/>
        <p:nvPr/>
      </p:nvGrpSpPr>
      <p:grpSpPr>
        <a:xfrm>
          <a:off x="0" y="0"/>
          <a:ext cx="0" cy="0"/>
          <a:chOff x="0" y="0"/>
          <a:chExt cx="0" cy="0"/>
        </a:xfrm>
      </p:grpSpPr>
      <p:sp>
        <p:nvSpPr>
          <p:cNvPr name="Freeform 2" id="2"/>
          <p:cNvSpPr/>
          <p:nvPr/>
        </p:nvSpPr>
        <p:spPr>
          <a:xfrm flipH="false" flipV="false" rot="2324008">
            <a:off x="8397403" y="142028"/>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Freeform 3" id="3"/>
          <p:cNvSpPr/>
          <p:nvPr/>
        </p:nvSpPr>
        <p:spPr>
          <a:xfrm flipH="false" flipV="false" rot="1502765">
            <a:off x="-1793526" y="8228138"/>
            <a:ext cx="6884306" cy="1703866"/>
          </a:xfrm>
          <a:custGeom>
            <a:avLst/>
            <a:gdLst/>
            <a:ahLst/>
            <a:cxnLst/>
            <a:rect r="r" b="b" t="t" l="l"/>
            <a:pathLst>
              <a:path h="1703866" w="6884306">
                <a:moveTo>
                  <a:pt x="0" y="0"/>
                </a:moveTo>
                <a:lnTo>
                  <a:pt x="6884306" y="0"/>
                </a:lnTo>
                <a:lnTo>
                  <a:pt x="6884306" y="1703865"/>
                </a:lnTo>
                <a:lnTo>
                  <a:pt x="0" y="1703865"/>
                </a:lnTo>
                <a:lnTo>
                  <a:pt x="0" y="0"/>
                </a:lnTo>
                <a:close/>
              </a:path>
            </a:pathLst>
          </a:custGeom>
          <a:blipFill>
            <a:blip r:embed="rId3"/>
            <a:stretch>
              <a:fillRect l="0" t="0" r="0" b="0"/>
            </a:stretch>
          </a:blipFill>
        </p:spPr>
      </p:sp>
      <p:sp>
        <p:nvSpPr>
          <p:cNvPr name="Freeform 4" id="4"/>
          <p:cNvSpPr/>
          <p:nvPr/>
        </p:nvSpPr>
        <p:spPr>
          <a:xfrm flipH="false" flipV="false" rot="0">
            <a:off x="3937245" y="2157644"/>
            <a:ext cx="10837459" cy="6922427"/>
          </a:xfrm>
          <a:custGeom>
            <a:avLst/>
            <a:gdLst/>
            <a:ahLst/>
            <a:cxnLst/>
            <a:rect r="r" b="b" t="t" l="l"/>
            <a:pathLst>
              <a:path h="6922427" w="10837459">
                <a:moveTo>
                  <a:pt x="0" y="0"/>
                </a:moveTo>
                <a:lnTo>
                  <a:pt x="10837459" y="0"/>
                </a:lnTo>
                <a:lnTo>
                  <a:pt x="10837459" y="6922426"/>
                </a:lnTo>
                <a:lnTo>
                  <a:pt x="0" y="6922426"/>
                </a:lnTo>
                <a:lnTo>
                  <a:pt x="0" y="0"/>
                </a:lnTo>
                <a:close/>
              </a:path>
            </a:pathLst>
          </a:custGeom>
          <a:blipFill>
            <a:blip r:embed="rId4"/>
            <a:stretch>
              <a:fillRect l="0" t="0" r="0" b="0"/>
            </a:stretch>
          </a:blipFill>
        </p:spPr>
      </p:sp>
      <p:sp>
        <p:nvSpPr>
          <p:cNvPr name="TextBox 5" id="5"/>
          <p:cNvSpPr txBox="true"/>
          <p:nvPr/>
        </p:nvSpPr>
        <p:spPr>
          <a:xfrm rot="0">
            <a:off x="753154" y="345123"/>
            <a:ext cx="10667177" cy="1214755"/>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TESTING HENING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D349"/>
        </a:solidFill>
      </p:bgPr>
    </p:bg>
    <p:spTree>
      <p:nvGrpSpPr>
        <p:cNvPr id="1" name=""/>
        <p:cNvGrpSpPr/>
        <p:nvPr/>
      </p:nvGrpSpPr>
      <p:grpSpPr>
        <a:xfrm>
          <a:off x="0" y="0"/>
          <a:ext cx="0" cy="0"/>
          <a:chOff x="0" y="0"/>
          <a:chExt cx="0" cy="0"/>
        </a:xfrm>
      </p:grpSpPr>
      <p:sp>
        <p:nvSpPr>
          <p:cNvPr name="Freeform 2" id="2"/>
          <p:cNvSpPr/>
          <p:nvPr/>
        </p:nvSpPr>
        <p:spPr>
          <a:xfrm flipH="false" flipV="false" rot="2324008">
            <a:off x="8397403" y="142028"/>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Freeform 3" id="3"/>
          <p:cNvSpPr/>
          <p:nvPr/>
        </p:nvSpPr>
        <p:spPr>
          <a:xfrm flipH="false" flipV="false" rot="1502765">
            <a:off x="-1793526" y="8228138"/>
            <a:ext cx="6884306" cy="1703866"/>
          </a:xfrm>
          <a:custGeom>
            <a:avLst/>
            <a:gdLst/>
            <a:ahLst/>
            <a:cxnLst/>
            <a:rect r="r" b="b" t="t" l="l"/>
            <a:pathLst>
              <a:path h="1703866" w="6884306">
                <a:moveTo>
                  <a:pt x="0" y="0"/>
                </a:moveTo>
                <a:lnTo>
                  <a:pt x="6884306" y="0"/>
                </a:lnTo>
                <a:lnTo>
                  <a:pt x="6884306" y="1703865"/>
                </a:lnTo>
                <a:lnTo>
                  <a:pt x="0" y="1703865"/>
                </a:lnTo>
                <a:lnTo>
                  <a:pt x="0" y="0"/>
                </a:lnTo>
                <a:close/>
              </a:path>
            </a:pathLst>
          </a:custGeom>
          <a:blipFill>
            <a:blip r:embed="rId3"/>
            <a:stretch>
              <a:fillRect l="0" t="0" r="0" b="0"/>
            </a:stretch>
          </a:blipFill>
        </p:spPr>
      </p:sp>
      <p:sp>
        <p:nvSpPr>
          <p:cNvPr name="Freeform 4" id="4"/>
          <p:cNvSpPr/>
          <p:nvPr/>
        </p:nvSpPr>
        <p:spPr>
          <a:xfrm flipH="false" flipV="false" rot="0">
            <a:off x="4275363" y="2160014"/>
            <a:ext cx="9737274" cy="6730891"/>
          </a:xfrm>
          <a:custGeom>
            <a:avLst/>
            <a:gdLst/>
            <a:ahLst/>
            <a:cxnLst/>
            <a:rect r="r" b="b" t="t" l="l"/>
            <a:pathLst>
              <a:path h="6730891" w="9737274">
                <a:moveTo>
                  <a:pt x="0" y="0"/>
                </a:moveTo>
                <a:lnTo>
                  <a:pt x="9737274" y="0"/>
                </a:lnTo>
                <a:lnTo>
                  <a:pt x="9737274" y="6730891"/>
                </a:lnTo>
                <a:lnTo>
                  <a:pt x="0" y="6730891"/>
                </a:lnTo>
                <a:lnTo>
                  <a:pt x="0" y="0"/>
                </a:lnTo>
                <a:close/>
              </a:path>
            </a:pathLst>
          </a:custGeom>
          <a:blipFill>
            <a:blip r:embed="rId4"/>
            <a:stretch>
              <a:fillRect l="0" t="0" r="0" b="0"/>
            </a:stretch>
          </a:blipFill>
        </p:spPr>
      </p:sp>
      <p:sp>
        <p:nvSpPr>
          <p:cNvPr name="TextBox 5" id="5"/>
          <p:cNvSpPr txBox="true"/>
          <p:nvPr/>
        </p:nvSpPr>
        <p:spPr>
          <a:xfrm rot="0">
            <a:off x="753154" y="345123"/>
            <a:ext cx="10667177" cy="1214755"/>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TESTING KONDUSIF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D349"/>
        </a:solidFill>
      </p:bgPr>
    </p:bg>
    <p:spTree>
      <p:nvGrpSpPr>
        <p:cNvPr id="1" name=""/>
        <p:cNvGrpSpPr/>
        <p:nvPr/>
      </p:nvGrpSpPr>
      <p:grpSpPr>
        <a:xfrm>
          <a:off x="0" y="0"/>
          <a:ext cx="0" cy="0"/>
          <a:chOff x="0" y="0"/>
          <a:chExt cx="0" cy="0"/>
        </a:xfrm>
      </p:grpSpPr>
      <p:sp>
        <p:nvSpPr>
          <p:cNvPr name="Freeform 2" id="2"/>
          <p:cNvSpPr/>
          <p:nvPr/>
        </p:nvSpPr>
        <p:spPr>
          <a:xfrm flipH="false" flipV="false" rot="2324008">
            <a:off x="8397403" y="142028"/>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Freeform 3" id="3"/>
          <p:cNvSpPr/>
          <p:nvPr/>
        </p:nvSpPr>
        <p:spPr>
          <a:xfrm flipH="false" flipV="false" rot="1502765">
            <a:off x="-1793526" y="8228138"/>
            <a:ext cx="6884306" cy="1703866"/>
          </a:xfrm>
          <a:custGeom>
            <a:avLst/>
            <a:gdLst/>
            <a:ahLst/>
            <a:cxnLst/>
            <a:rect r="r" b="b" t="t" l="l"/>
            <a:pathLst>
              <a:path h="1703866" w="6884306">
                <a:moveTo>
                  <a:pt x="0" y="0"/>
                </a:moveTo>
                <a:lnTo>
                  <a:pt x="6884306" y="0"/>
                </a:lnTo>
                <a:lnTo>
                  <a:pt x="6884306" y="1703865"/>
                </a:lnTo>
                <a:lnTo>
                  <a:pt x="0" y="1703865"/>
                </a:lnTo>
                <a:lnTo>
                  <a:pt x="0" y="0"/>
                </a:lnTo>
                <a:close/>
              </a:path>
            </a:pathLst>
          </a:custGeom>
          <a:blipFill>
            <a:blip r:embed="rId3"/>
            <a:stretch>
              <a:fillRect l="0" t="0" r="0" b="0"/>
            </a:stretch>
          </a:blipFill>
        </p:spPr>
      </p:sp>
      <p:sp>
        <p:nvSpPr>
          <p:cNvPr name="Freeform 4" id="4"/>
          <p:cNvSpPr/>
          <p:nvPr/>
        </p:nvSpPr>
        <p:spPr>
          <a:xfrm flipH="false" flipV="false" rot="0">
            <a:off x="4100410" y="2031654"/>
            <a:ext cx="10087179" cy="7048417"/>
          </a:xfrm>
          <a:custGeom>
            <a:avLst/>
            <a:gdLst/>
            <a:ahLst/>
            <a:cxnLst/>
            <a:rect r="r" b="b" t="t" l="l"/>
            <a:pathLst>
              <a:path h="7048417" w="10087179">
                <a:moveTo>
                  <a:pt x="0" y="0"/>
                </a:moveTo>
                <a:lnTo>
                  <a:pt x="10087180" y="0"/>
                </a:lnTo>
                <a:lnTo>
                  <a:pt x="10087180" y="7048416"/>
                </a:lnTo>
                <a:lnTo>
                  <a:pt x="0" y="7048416"/>
                </a:lnTo>
                <a:lnTo>
                  <a:pt x="0" y="0"/>
                </a:lnTo>
                <a:close/>
              </a:path>
            </a:pathLst>
          </a:custGeom>
          <a:blipFill>
            <a:blip r:embed="rId4"/>
            <a:stretch>
              <a:fillRect l="0" t="0" r="0" b="0"/>
            </a:stretch>
          </a:blipFill>
        </p:spPr>
      </p:sp>
      <p:sp>
        <p:nvSpPr>
          <p:cNvPr name="TextBox 5" id="5"/>
          <p:cNvSpPr txBox="true"/>
          <p:nvPr/>
        </p:nvSpPr>
        <p:spPr>
          <a:xfrm rot="0">
            <a:off x="753154" y="345123"/>
            <a:ext cx="10667177" cy="1214755"/>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TESTING GADUH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C9B5E"/>
        </a:solidFill>
      </p:bgPr>
    </p:bg>
    <p:spTree>
      <p:nvGrpSpPr>
        <p:cNvPr id="1" name=""/>
        <p:cNvGrpSpPr/>
        <p:nvPr/>
      </p:nvGrpSpPr>
      <p:grpSpPr>
        <a:xfrm>
          <a:off x="0" y="0"/>
          <a:ext cx="0" cy="0"/>
          <a:chOff x="0" y="0"/>
          <a:chExt cx="0" cy="0"/>
        </a:xfrm>
      </p:grpSpPr>
      <p:sp>
        <p:nvSpPr>
          <p:cNvPr name="Freeform 2" id="2"/>
          <p:cNvSpPr/>
          <p:nvPr/>
        </p:nvSpPr>
        <p:spPr>
          <a:xfrm flipH="false" flipV="false" rot="2324008">
            <a:off x="8397403" y="142028"/>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Freeform 3" id="3"/>
          <p:cNvSpPr/>
          <p:nvPr/>
        </p:nvSpPr>
        <p:spPr>
          <a:xfrm flipH="false" flipV="false" rot="1502765">
            <a:off x="-1793526" y="8228138"/>
            <a:ext cx="6884306" cy="1703866"/>
          </a:xfrm>
          <a:custGeom>
            <a:avLst/>
            <a:gdLst/>
            <a:ahLst/>
            <a:cxnLst/>
            <a:rect r="r" b="b" t="t" l="l"/>
            <a:pathLst>
              <a:path h="1703866" w="6884306">
                <a:moveTo>
                  <a:pt x="0" y="0"/>
                </a:moveTo>
                <a:lnTo>
                  <a:pt x="6884306" y="0"/>
                </a:lnTo>
                <a:lnTo>
                  <a:pt x="6884306" y="1703865"/>
                </a:lnTo>
                <a:lnTo>
                  <a:pt x="0" y="1703865"/>
                </a:lnTo>
                <a:lnTo>
                  <a:pt x="0" y="0"/>
                </a:lnTo>
                <a:close/>
              </a:path>
            </a:pathLst>
          </a:custGeom>
          <a:blipFill>
            <a:blip r:embed="rId3"/>
            <a:stretch>
              <a:fillRect l="0" t="0" r="0" b="0"/>
            </a:stretch>
          </a:blipFill>
        </p:spPr>
      </p:sp>
      <p:sp>
        <p:nvSpPr>
          <p:cNvPr name="Freeform 4" id="4"/>
          <p:cNvSpPr/>
          <p:nvPr/>
        </p:nvSpPr>
        <p:spPr>
          <a:xfrm flipH="false" flipV="false" rot="0">
            <a:off x="6321804" y="2269930"/>
            <a:ext cx="10245826" cy="7556297"/>
          </a:xfrm>
          <a:custGeom>
            <a:avLst/>
            <a:gdLst/>
            <a:ahLst/>
            <a:cxnLst/>
            <a:rect r="r" b="b" t="t" l="l"/>
            <a:pathLst>
              <a:path h="7556297" w="10245826">
                <a:moveTo>
                  <a:pt x="0" y="0"/>
                </a:moveTo>
                <a:lnTo>
                  <a:pt x="10245825" y="0"/>
                </a:lnTo>
                <a:lnTo>
                  <a:pt x="10245825" y="7556296"/>
                </a:lnTo>
                <a:lnTo>
                  <a:pt x="0" y="7556296"/>
                </a:lnTo>
                <a:lnTo>
                  <a:pt x="0" y="0"/>
                </a:lnTo>
                <a:close/>
              </a:path>
            </a:pathLst>
          </a:custGeom>
          <a:blipFill>
            <a:blip r:embed="rId4"/>
            <a:stretch>
              <a:fillRect l="0" t="0" r="0" b="0"/>
            </a:stretch>
          </a:blipFill>
        </p:spPr>
      </p:sp>
      <p:sp>
        <p:nvSpPr>
          <p:cNvPr name="Freeform 5" id="5"/>
          <p:cNvSpPr/>
          <p:nvPr/>
        </p:nvSpPr>
        <p:spPr>
          <a:xfrm flipH="false" flipV="false" rot="0">
            <a:off x="691921" y="2764102"/>
            <a:ext cx="5162661" cy="4876458"/>
          </a:xfrm>
          <a:custGeom>
            <a:avLst/>
            <a:gdLst/>
            <a:ahLst/>
            <a:cxnLst/>
            <a:rect r="r" b="b" t="t" l="l"/>
            <a:pathLst>
              <a:path h="4876458" w="5162661">
                <a:moveTo>
                  <a:pt x="0" y="0"/>
                </a:moveTo>
                <a:lnTo>
                  <a:pt x="5162661" y="0"/>
                </a:lnTo>
                <a:lnTo>
                  <a:pt x="5162661" y="4876458"/>
                </a:lnTo>
                <a:lnTo>
                  <a:pt x="0" y="4876458"/>
                </a:lnTo>
                <a:lnTo>
                  <a:pt x="0" y="0"/>
                </a:lnTo>
                <a:close/>
              </a:path>
            </a:pathLst>
          </a:custGeom>
          <a:blipFill>
            <a:blip r:embed="rId5"/>
            <a:stretch>
              <a:fillRect l="0" t="0" r="0" b="0"/>
            </a:stretch>
          </a:blipFill>
        </p:spPr>
      </p:sp>
      <p:sp>
        <p:nvSpPr>
          <p:cNvPr name="TextBox 6" id="6"/>
          <p:cNvSpPr txBox="true"/>
          <p:nvPr/>
        </p:nvSpPr>
        <p:spPr>
          <a:xfrm rot="0">
            <a:off x="691921" y="275884"/>
            <a:ext cx="10667177"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TESTING RANGKAIAN ASLI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C9B5E"/>
        </a:solidFill>
      </p:bgPr>
    </p:bg>
    <p:spTree>
      <p:nvGrpSpPr>
        <p:cNvPr id="1" name=""/>
        <p:cNvGrpSpPr/>
        <p:nvPr/>
      </p:nvGrpSpPr>
      <p:grpSpPr>
        <a:xfrm>
          <a:off x="0" y="0"/>
          <a:ext cx="0" cy="0"/>
          <a:chOff x="0" y="0"/>
          <a:chExt cx="0" cy="0"/>
        </a:xfrm>
      </p:grpSpPr>
      <p:sp>
        <p:nvSpPr>
          <p:cNvPr name="Freeform 2" id="2"/>
          <p:cNvSpPr/>
          <p:nvPr/>
        </p:nvSpPr>
        <p:spPr>
          <a:xfrm flipH="false" flipV="false" rot="2324008">
            <a:off x="8397403" y="142028"/>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Freeform 3" id="3"/>
          <p:cNvSpPr/>
          <p:nvPr/>
        </p:nvSpPr>
        <p:spPr>
          <a:xfrm flipH="false" flipV="false" rot="1502765">
            <a:off x="-1793526" y="8228138"/>
            <a:ext cx="6884306" cy="1703866"/>
          </a:xfrm>
          <a:custGeom>
            <a:avLst/>
            <a:gdLst/>
            <a:ahLst/>
            <a:cxnLst/>
            <a:rect r="r" b="b" t="t" l="l"/>
            <a:pathLst>
              <a:path h="1703866" w="6884306">
                <a:moveTo>
                  <a:pt x="0" y="0"/>
                </a:moveTo>
                <a:lnTo>
                  <a:pt x="6884306" y="0"/>
                </a:lnTo>
                <a:lnTo>
                  <a:pt x="6884306" y="1703865"/>
                </a:lnTo>
                <a:lnTo>
                  <a:pt x="0" y="1703865"/>
                </a:lnTo>
                <a:lnTo>
                  <a:pt x="0" y="0"/>
                </a:lnTo>
                <a:close/>
              </a:path>
            </a:pathLst>
          </a:custGeom>
          <a:blipFill>
            <a:blip r:embed="rId3"/>
            <a:stretch>
              <a:fillRect l="0" t="0" r="0" b="0"/>
            </a:stretch>
          </a:blipFill>
        </p:spPr>
      </p:sp>
      <p:sp>
        <p:nvSpPr>
          <p:cNvPr name="Freeform 4" id="4"/>
          <p:cNvSpPr/>
          <p:nvPr/>
        </p:nvSpPr>
        <p:spPr>
          <a:xfrm flipH="false" flipV="false" rot="0">
            <a:off x="6870881" y="2490764"/>
            <a:ext cx="9728200" cy="7332631"/>
          </a:xfrm>
          <a:custGeom>
            <a:avLst/>
            <a:gdLst/>
            <a:ahLst/>
            <a:cxnLst/>
            <a:rect r="r" b="b" t="t" l="l"/>
            <a:pathLst>
              <a:path h="7332631" w="9728200">
                <a:moveTo>
                  <a:pt x="0" y="0"/>
                </a:moveTo>
                <a:lnTo>
                  <a:pt x="9728200" y="0"/>
                </a:lnTo>
                <a:lnTo>
                  <a:pt x="9728200" y="7332630"/>
                </a:lnTo>
                <a:lnTo>
                  <a:pt x="0" y="7332630"/>
                </a:lnTo>
                <a:lnTo>
                  <a:pt x="0" y="0"/>
                </a:lnTo>
                <a:close/>
              </a:path>
            </a:pathLst>
          </a:custGeom>
          <a:blipFill>
            <a:blip r:embed="rId4"/>
            <a:stretch>
              <a:fillRect l="0" t="0" r="0" b="0"/>
            </a:stretch>
          </a:blipFill>
        </p:spPr>
      </p:sp>
      <p:sp>
        <p:nvSpPr>
          <p:cNvPr name="Freeform 5" id="5"/>
          <p:cNvSpPr/>
          <p:nvPr/>
        </p:nvSpPr>
        <p:spPr>
          <a:xfrm flipH="false" flipV="false" rot="0">
            <a:off x="1648627" y="2736721"/>
            <a:ext cx="4819256" cy="5272005"/>
          </a:xfrm>
          <a:custGeom>
            <a:avLst/>
            <a:gdLst/>
            <a:ahLst/>
            <a:cxnLst/>
            <a:rect r="r" b="b" t="t" l="l"/>
            <a:pathLst>
              <a:path h="5272005" w="4819256">
                <a:moveTo>
                  <a:pt x="0" y="0"/>
                </a:moveTo>
                <a:lnTo>
                  <a:pt x="4819256" y="0"/>
                </a:lnTo>
                <a:lnTo>
                  <a:pt x="4819256" y="5272005"/>
                </a:lnTo>
                <a:lnTo>
                  <a:pt x="0" y="5272005"/>
                </a:lnTo>
                <a:lnTo>
                  <a:pt x="0" y="0"/>
                </a:lnTo>
                <a:close/>
              </a:path>
            </a:pathLst>
          </a:custGeom>
          <a:blipFill>
            <a:blip r:embed="rId5"/>
            <a:stretch>
              <a:fillRect l="0" t="0" r="0" b="0"/>
            </a:stretch>
          </a:blipFill>
        </p:spPr>
      </p:sp>
      <p:sp>
        <p:nvSpPr>
          <p:cNvPr name="TextBox 6" id="6"/>
          <p:cNvSpPr txBox="true"/>
          <p:nvPr/>
        </p:nvSpPr>
        <p:spPr>
          <a:xfrm rot="0">
            <a:off x="691921" y="275884"/>
            <a:ext cx="10667177"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TESTING RANGKAIAN ASLI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D349"/>
        </a:solidFill>
      </p:bgPr>
    </p:bg>
    <p:spTree>
      <p:nvGrpSpPr>
        <p:cNvPr id="1" name=""/>
        <p:cNvGrpSpPr/>
        <p:nvPr/>
      </p:nvGrpSpPr>
      <p:grpSpPr>
        <a:xfrm>
          <a:off x="0" y="0"/>
          <a:ext cx="0" cy="0"/>
          <a:chOff x="0" y="0"/>
          <a:chExt cx="0" cy="0"/>
        </a:xfrm>
      </p:grpSpPr>
      <p:sp>
        <p:nvSpPr>
          <p:cNvPr name="Freeform 2" id="2"/>
          <p:cNvSpPr/>
          <p:nvPr/>
        </p:nvSpPr>
        <p:spPr>
          <a:xfrm flipH="false" flipV="false" rot="0">
            <a:off x="4269039" y="1492839"/>
            <a:ext cx="9296408" cy="3346707"/>
          </a:xfrm>
          <a:custGeom>
            <a:avLst/>
            <a:gdLst/>
            <a:ahLst/>
            <a:cxnLst/>
            <a:rect r="r" b="b" t="t" l="l"/>
            <a:pathLst>
              <a:path h="3346707" w="9296408">
                <a:moveTo>
                  <a:pt x="0" y="0"/>
                </a:moveTo>
                <a:lnTo>
                  <a:pt x="9296407" y="0"/>
                </a:lnTo>
                <a:lnTo>
                  <a:pt x="9296407" y="3346707"/>
                </a:lnTo>
                <a:lnTo>
                  <a:pt x="0" y="3346707"/>
                </a:lnTo>
                <a:lnTo>
                  <a:pt x="0" y="0"/>
                </a:lnTo>
                <a:close/>
              </a:path>
            </a:pathLst>
          </a:custGeom>
          <a:blipFill>
            <a:blip r:embed="rId2"/>
            <a:stretch>
              <a:fillRect l="0" t="0" r="0" b="0"/>
            </a:stretch>
          </a:blipFill>
        </p:spPr>
      </p:sp>
      <p:sp>
        <p:nvSpPr>
          <p:cNvPr name="Freeform 3" id="3"/>
          <p:cNvSpPr/>
          <p:nvPr/>
        </p:nvSpPr>
        <p:spPr>
          <a:xfrm flipH="false" flipV="false" rot="0">
            <a:off x="13565446" y="2002301"/>
            <a:ext cx="5920371" cy="1465292"/>
          </a:xfrm>
          <a:custGeom>
            <a:avLst/>
            <a:gdLst/>
            <a:ahLst/>
            <a:cxnLst/>
            <a:rect r="r" b="b" t="t" l="l"/>
            <a:pathLst>
              <a:path h="1465292" w="5920371">
                <a:moveTo>
                  <a:pt x="0" y="0"/>
                </a:moveTo>
                <a:lnTo>
                  <a:pt x="5920371" y="0"/>
                </a:lnTo>
                <a:lnTo>
                  <a:pt x="5920371" y="1465292"/>
                </a:lnTo>
                <a:lnTo>
                  <a:pt x="0" y="1465292"/>
                </a:lnTo>
                <a:lnTo>
                  <a:pt x="0" y="0"/>
                </a:lnTo>
                <a:close/>
              </a:path>
            </a:pathLst>
          </a:custGeom>
          <a:blipFill>
            <a:blip r:embed="rId3"/>
            <a:stretch>
              <a:fillRect l="0" t="0" r="0" b="0"/>
            </a:stretch>
          </a:blipFill>
        </p:spPr>
      </p:sp>
      <p:sp>
        <p:nvSpPr>
          <p:cNvPr name="Freeform 4" id="4"/>
          <p:cNvSpPr/>
          <p:nvPr/>
        </p:nvSpPr>
        <p:spPr>
          <a:xfrm flipH="false" flipV="false" rot="0">
            <a:off x="-1197817" y="2002301"/>
            <a:ext cx="5920371" cy="1465292"/>
          </a:xfrm>
          <a:custGeom>
            <a:avLst/>
            <a:gdLst/>
            <a:ahLst/>
            <a:cxnLst/>
            <a:rect r="r" b="b" t="t" l="l"/>
            <a:pathLst>
              <a:path h="1465292" w="5920371">
                <a:moveTo>
                  <a:pt x="0" y="0"/>
                </a:moveTo>
                <a:lnTo>
                  <a:pt x="5920371" y="0"/>
                </a:lnTo>
                <a:lnTo>
                  <a:pt x="5920371" y="1465292"/>
                </a:lnTo>
                <a:lnTo>
                  <a:pt x="0" y="1465292"/>
                </a:lnTo>
                <a:lnTo>
                  <a:pt x="0" y="0"/>
                </a:lnTo>
                <a:close/>
              </a:path>
            </a:pathLst>
          </a:custGeom>
          <a:blipFill>
            <a:blip r:embed="rId3"/>
            <a:stretch>
              <a:fillRect l="0" t="0" r="0" b="0"/>
            </a:stretch>
          </a:blipFill>
        </p:spPr>
      </p:sp>
      <p:grpSp>
        <p:nvGrpSpPr>
          <p:cNvPr name="Group 5" id="5"/>
          <p:cNvGrpSpPr/>
          <p:nvPr/>
        </p:nvGrpSpPr>
        <p:grpSpPr>
          <a:xfrm rot="0">
            <a:off x="5399505" y="2375783"/>
            <a:ext cx="7617307" cy="1830833"/>
            <a:chOff x="0" y="0"/>
            <a:chExt cx="2006204" cy="482195"/>
          </a:xfrm>
        </p:grpSpPr>
        <p:sp>
          <p:nvSpPr>
            <p:cNvPr name="Freeform 6" id="6"/>
            <p:cNvSpPr/>
            <p:nvPr/>
          </p:nvSpPr>
          <p:spPr>
            <a:xfrm flipH="false" flipV="false" rot="0">
              <a:off x="0" y="0"/>
              <a:ext cx="2006204" cy="482195"/>
            </a:xfrm>
            <a:custGeom>
              <a:avLst/>
              <a:gdLst/>
              <a:ahLst/>
              <a:cxnLst/>
              <a:rect r="r" b="b" t="t" l="l"/>
              <a:pathLst>
                <a:path h="482195" w="2006204">
                  <a:moveTo>
                    <a:pt x="51834" y="0"/>
                  </a:moveTo>
                  <a:lnTo>
                    <a:pt x="1954370" y="0"/>
                  </a:lnTo>
                  <a:cubicBezTo>
                    <a:pt x="1982998" y="0"/>
                    <a:pt x="2006204" y="23207"/>
                    <a:pt x="2006204" y="51834"/>
                  </a:cubicBezTo>
                  <a:lnTo>
                    <a:pt x="2006204" y="430360"/>
                  </a:lnTo>
                  <a:cubicBezTo>
                    <a:pt x="2006204" y="444108"/>
                    <a:pt x="2000743" y="457292"/>
                    <a:pt x="1991023" y="467013"/>
                  </a:cubicBezTo>
                  <a:cubicBezTo>
                    <a:pt x="1981302" y="476734"/>
                    <a:pt x="1968117" y="482195"/>
                    <a:pt x="1954370" y="482195"/>
                  </a:cubicBezTo>
                  <a:lnTo>
                    <a:pt x="51834" y="482195"/>
                  </a:lnTo>
                  <a:cubicBezTo>
                    <a:pt x="23207" y="482195"/>
                    <a:pt x="0" y="458988"/>
                    <a:pt x="0" y="430360"/>
                  </a:cubicBezTo>
                  <a:lnTo>
                    <a:pt x="0" y="51834"/>
                  </a:lnTo>
                  <a:cubicBezTo>
                    <a:pt x="0" y="23207"/>
                    <a:pt x="23207" y="0"/>
                    <a:pt x="51834" y="0"/>
                  </a:cubicBezTo>
                  <a:close/>
                </a:path>
              </a:pathLst>
            </a:custGeom>
            <a:solidFill>
              <a:srgbClr val="9DC7E2"/>
            </a:solidFill>
          </p:spPr>
        </p:sp>
        <p:sp>
          <p:nvSpPr>
            <p:cNvPr name="TextBox 7" id="7"/>
            <p:cNvSpPr txBox="true"/>
            <p:nvPr/>
          </p:nvSpPr>
          <p:spPr>
            <a:xfrm>
              <a:off x="0" y="-9525"/>
              <a:ext cx="2006204" cy="491720"/>
            </a:xfrm>
            <a:prstGeom prst="rect">
              <a:avLst/>
            </a:prstGeom>
          </p:spPr>
          <p:txBody>
            <a:bodyPr anchor="ctr" rtlCol="false" tIns="50800" lIns="50800" bIns="50800" rIns="50800"/>
            <a:lstStyle/>
            <a:p>
              <a:pPr algn="ctr">
                <a:lnSpc>
                  <a:spcPts val="2400"/>
                </a:lnSpc>
              </a:pPr>
            </a:p>
          </p:txBody>
        </p:sp>
      </p:grpSp>
      <p:sp>
        <p:nvSpPr>
          <p:cNvPr name="TextBox 8" id="8"/>
          <p:cNvSpPr txBox="true"/>
          <p:nvPr/>
        </p:nvSpPr>
        <p:spPr>
          <a:xfrm rot="0">
            <a:off x="991029" y="5415348"/>
            <a:ext cx="17077492" cy="4424661"/>
          </a:xfrm>
          <a:prstGeom prst="rect">
            <a:avLst/>
          </a:prstGeom>
        </p:spPr>
        <p:txBody>
          <a:bodyPr anchor="t" rtlCol="false" tIns="0" lIns="0" bIns="0" rIns="0">
            <a:spAutoFit/>
          </a:bodyPr>
          <a:lstStyle/>
          <a:p>
            <a:pPr algn="ctr">
              <a:lnSpc>
                <a:spcPts val="6719"/>
              </a:lnSpc>
            </a:pPr>
            <a:r>
              <a:rPr lang="en-US" sz="5946" b="true">
                <a:solidFill>
                  <a:srgbClr val="FFFFFF"/>
                </a:solidFill>
                <a:latin typeface="Agrandir Bold"/>
                <a:ea typeface="Agrandir Bold"/>
                <a:cs typeface="Agrandir Bold"/>
                <a:sym typeface="Agrandir Bold"/>
              </a:rPr>
              <a:t>Aud</a:t>
            </a:r>
            <a:r>
              <a:rPr lang="en-US" b="true" sz="5946" u="none">
                <a:solidFill>
                  <a:srgbClr val="FFFFFF"/>
                </a:solidFill>
                <a:latin typeface="Agrandir Bold"/>
                <a:ea typeface="Agrandir Bold"/>
                <a:cs typeface="Agrandir Bold"/>
                <a:sym typeface="Agrandir Bold"/>
              </a:rPr>
              <a:t>y </a:t>
            </a:r>
            <a:r>
              <a:rPr lang="en-US" sz="5946" b="true">
                <a:solidFill>
                  <a:srgbClr val="FFFFFF"/>
                </a:solidFill>
                <a:latin typeface="Agrandir Bold"/>
                <a:ea typeface="Agrandir Bold"/>
                <a:cs typeface="Agrandir Bold"/>
                <a:sym typeface="Agrandir Bold"/>
              </a:rPr>
              <a:t>Natali</a:t>
            </a:r>
            <a:r>
              <a:rPr lang="en-US" b="true" sz="5946" u="none">
                <a:solidFill>
                  <a:srgbClr val="FFFFFF"/>
                </a:solidFill>
                <a:latin typeface="Agrandir Bold"/>
                <a:ea typeface="Agrandir Bold"/>
                <a:cs typeface="Agrandir Bold"/>
                <a:sym typeface="Agrandir Bold"/>
              </a:rPr>
              <a:t>e </a:t>
            </a:r>
            <a:r>
              <a:rPr lang="en-US" sz="5946" b="true">
                <a:solidFill>
                  <a:srgbClr val="FFFFFF"/>
                </a:solidFill>
                <a:latin typeface="Agrandir Bold"/>
                <a:ea typeface="Agrandir Bold"/>
                <a:cs typeface="Agrandir Bold"/>
                <a:sym typeface="Agrandir Bold"/>
              </a:rPr>
              <a:t>Ce</a:t>
            </a:r>
            <a:r>
              <a:rPr lang="en-US" b="true" sz="5946" u="none">
                <a:solidFill>
                  <a:srgbClr val="FFFFFF"/>
                </a:solidFill>
                <a:latin typeface="Agrandir Bold"/>
                <a:ea typeface="Agrandir Bold"/>
                <a:cs typeface="Agrandir Bold"/>
                <a:sym typeface="Agrandir Bold"/>
              </a:rPr>
              <a:t>c</a:t>
            </a:r>
            <a:r>
              <a:rPr lang="en-US" sz="5946" b="true">
                <a:solidFill>
                  <a:srgbClr val="FFFFFF"/>
                </a:solidFill>
                <a:latin typeface="Agrandir Bold"/>
                <a:ea typeface="Agrandir Bold"/>
                <a:cs typeface="Agrandir Bold"/>
                <a:sym typeface="Agrandir Bold"/>
              </a:rPr>
              <a:t>ili</a:t>
            </a:r>
            <a:r>
              <a:rPr lang="en-US" b="true" sz="5946" u="none">
                <a:solidFill>
                  <a:srgbClr val="FFFFFF"/>
                </a:solidFill>
                <a:latin typeface="Agrandir Bold"/>
                <a:ea typeface="Agrandir Bold"/>
                <a:cs typeface="Agrandir Bold"/>
                <a:sym typeface="Agrandir Bold"/>
              </a:rPr>
              <a:t>a</a:t>
            </a:r>
            <a:r>
              <a:rPr lang="en-US" sz="5946" b="true">
                <a:solidFill>
                  <a:srgbClr val="FFFFFF"/>
                </a:solidFill>
                <a:latin typeface="Agrandir Bold"/>
                <a:ea typeface="Agrandir Bold"/>
                <a:cs typeface="Agrandir Bold"/>
                <a:sym typeface="Agrandir Bold"/>
              </a:rPr>
              <a:t> R. (2306266962)</a:t>
            </a:r>
          </a:p>
          <a:p>
            <a:pPr algn="ctr">
              <a:lnSpc>
                <a:spcPts val="6719"/>
              </a:lnSpc>
            </a:pPr>
            <a:r>
              <a:rPr lang="en-US" sz="5946" b="true">
                <a:solidFill>
                  <a:srgbClr val="FFFFFF"/>
                </a:solidFill>
                <a:latin typeface="Agrandir Bold"/>
                <a:ea typeface="Agrandir Bold"/>
                <a:cs typeface="Agrandir Bold"/>
                <a:sym typeface="Agrandir Bold"/>
              </a:rPr>
              <a:t>M. Avicenna Raffaiz A. (2206062844)</a:t>
            </a:r>
          </a:p>
          <a:p>
            <a:pPr algn="ctr">
              <a:lnSpc>
                <a:spcPts val="6719"/>
              </a:lnSpc>
            </a:pPr>
            <a:r>
              <a:rPr lang="en-US" sz="5946" b="true">
                <a:solidFill>
                  <a:srgbClr val="FFFFFF"/>
                </a:solidFill>
                <a:latin typeface="Agrandir Bold"/>
                <a:ea typeface="Agrandir Bold"/>
                <a:cs typeface="Agrandir Bold"/>
                <a:sym typeface="Agrandir Bold"/>
              </a:rPr>
              <a:t>Muhammad Hilmy (2306267006)</a:t>
            </a:r>
          </a:p>
          <a:p>
            <a:pPr algn="ctr">
              <a:lnSpc>
                <a:spcPts val="6719"/>
              </a:lnSpc>
            </a:pPr>
            <a:r>
              <a:rPr lang="en-US" sz="5946" b="true">
                <a:solidFill>
                  <a:srgbClr val="FFFFFF"/>
                </a:solidFill>
                <a:latin typeface="Agrandir Bold"/>
                <a:ea typeface="Agrandir Bold"/>
                <a:cs typeface="Agrandir Bold"/>
                <a:sym typeface="Agrandir Bold"/>
              </a:rPr>
              <a:t>Muhammad Pavel (2306243363)</a:t>
            </a:r>
          </a:p>
          <a:p>
            <a:pPr algn="ctr">
              <a:lnSpc>
                <a:spcPts val="6719"/>
              </a:lnSpc>
            </a:pPr>
          </a:p>
        </p:txBody>
      </p:sp>
      <p:sp>
        <p:nvSpPr>
          <p:cNvPr name="TextBox 9" id="9"/>
          <p:cNvSpPr txBox="true"/>
          <p:nvPr/>
        </p:nvSpPr>
        <p:spPr>
          <a:xfrm rot="0">
            <a:off x="5101377" y="2416312"/>
            <a:ext cx="8213562" cy="1578325"/>
          </a:xfrm>
          <a:prstGeom prst="rect">
            <a:avLst/>
          </a:prstGeom>
        </p:spPr>
        <p:txBody>
          <a:bodyPr anchor="t" rtlCol="false" tIns="0" lIns="0" bIns="0" rIns="0">
            <a:spAutoFit/>
          </a:bodyPr>
          <a:lstStyle/>
          <a:p>
            <a:pPr algn="ctr">
              <a:lnSpc>
                <a:spcPts val="10154"/>
              </a:lnSpc>
            </a:pPr>
            <a:r>
              <a:rPr lang="en-US" sz="9231" b="true">
                <a:solidFill>
                  <a:srgbClr val="FFFFFF"/>
                </a:solidFill>
                <a:latin typeface="Agrandir Bold"/>
                <a:ea typeface="Agrandir Bold"/>
                <a:cs typeface="Agrandir Bold"/>
                <a:sym typeface="Agrandir Bold"/>
              </a:rPr>
              <a:t>Contributor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23868"/>
        </a:solidFill>
      </p:bgPr>
    </p:bg>
    <p:spTree>
      <p:nvGrpSpPr>
        <p:cNvPr id="1" name=""/>
        <p:cNvGrpSpPr/>
        <p:nvPr/>
      </p:nvGrpSpPr>
      <p:grpSpPr>
        <a:xfrm>
          <a:off x="0" y="0"/>
          <a:ext cx="0" cy="0"/>
          <a:chOff x="0" y="0"/>
          <a:chExt cx="0" cy="0"/>
        </a:xfrm>
      </p:grpSpPr>
      <p:sp>
        <p:nvSpPr>
          <p:cNvPr name="Freeform 2" id="2"/>
          <p:cNvSpPr/>
          <p:nvPr/>
        </p:nvSpPr>
        <p:spPr>
          <a:xfrm flipH="false" flipV="false" rot="345734">
            <a:off x="-8227054" y="9113671"/>
            <a:ext cx="12557410" cy="2346659"/>
          </a:xfrm>
          <a:custGeom>
            <a:avLst/>
            <a:gdLst/>
            <a:ahLst/>
            <a:cxnLst/>
            <a:rect r="r" b="b" t="t" l="l"/>
            <a:pathLst>
              <a:path h="2346659" w="12557410">
                <a:moveTo>
                  <a:pt x="0" y="0"/>
                </a:moveTo>
                <a:lnTo>
                  <a:pt x="12557410" y="0"/>
                </a:lnTo>
                <a:lnTo>
                  <a:pt x="12557410" y="2346658"/>
                </a:lnTo>
                <a:lnTo>
                  <a:pt x="0" y="2346658"/>
                </a:lnTo>
                <a:lnTo>
                  <a:pt x="0" y="0"/>
                </a:lnTo>
                <a:close/>
              </a:path>
            </a:pathLst>
          </a:custGeom>
          <a:blipFill>
            <a:blip r:embed="rId2"/>
            <a:stretch>
              <a:fillRect l="-1551" t="0" r="-1551" b="0"/>
            </a:stretch>
          </a:blipFill>
        </p:spPr>
      </p:sp>
      <p:sp>
        <p:nvSpPr>
          <p:cNvPr name="TextBox 3" id="3"/>
          <p:cNvSpPr txBox="true"/>
          <p:nvPr/>
        </p:nvSpPr>
        <p:spPr>
          <a:xfrm rot="0">
            <a:off x="461082" y="190809"/>
            <a:ext cx="10880481" cy="1485283"/>
          </a:xfrm>
          <a:prstGeom prst="rect">
            <a:avLst/>
          </a:prstGeom>
        </p:spPr>
        <p:txBody>
          <a:bodyPr anchor="t" rtlCol="false" tIns="0" lIns="0" bIns="0" rIns="0">
            <a:spAutoFit/>
          </a:bodyPr>
          <a:lstStyle/>
          <a:p>
            <a:pPr algn="l">
              <a:lnSpc>
                <a:spcPts val="9604"/>
              </a:lnSpc>
            </a:pPr>
            <a:r>
              <a:rPr lang="en-US" sz="8499" b="true">
                <a:solidFill>
                  <a:srgbClr val="EFD349"/>
                </a:solidFill>
                <a:latin typeface="Agrandir Bold"/>
                <a:ea typeface="Agrandir Bold"/>
                <a:cs typeface="Agrandir Bold"/>
                <a:sym typeface="Agrandir Bold"/>
              </a:rPr>
              <a:t>ANALISIS TESTING</a:t>
            </a:r>
          </a:p>
        </p:txBody>
      </p:sp>
      <p:sp>
        <p:nvSpPr>
          <p:cNvPr name="TextBox 4" id="4"/>
          <p:cNvSpPr txBox="true"/>
          <p:nvPr/>
        </p:nvSpPr>
        <p:spPr>
          <a:xfrm rot="0">
            <a:off x="461082" y="1590366"/>
            <a:ext cx="11779167" cy="4436680"/>
          </a:xfrm>
          <a:prstGeom prst="rect">
            <a:avLst/>
          </a:prstGeom>
        </p:spPr>
        <p:txBody>
          <a:bodyPr anchor="t" rtlCol="false" tIns="0" lIns="0" bIns="0" rIns="0">
            <a:spAutoFit/>
          </a:bodyPr>
          <a:lstStyle/>
          <a:p>
            <a:pPr algn="just">
              <a:lnSpc>
                <a:spcPts val="3136"/>
              </a:lnSpc>
            </a:pPr>
            <a:r>
              <a:rPr lang="en-US" sz="2412">
                <a:solidFill>
                  <a:srgbClr val="FFFFFF"/>
                </a:solidFill>
                <a:latin typeface="Agrandir"/>
                <a:ea typeface="Agrandir"/>
                <a:cs typeface="Agrandir"/>
                <a:sym typeface="Agrandir"/>
              </a:rPr>
              <a:t>Kami melakukan testing pada rangkaian hardware dan juga melalui proteus. Kami memastikan apakah kinerja rangkaian berhasil atau tidak dan melakukan debugging jika ada yang dirasa masih kurang benar. Pada pengujian di proteus kami mendapatkan kendala karena sound sensor pada proteus tidak menghasilkan output analog seperti yang kami inginkan walaupun input sensor sudah menggunakan potentiometer, oleh karena itu kami menggunakan potentiometer untuk langsung input ke arduino pada pin A0. Untuk rangkaian asli kami menggunakan serial monitor pada Arduino IDE untuk melihat tampilannya dan juga testing pada sensor aslinya. Untuk sensor asli kami menggunakan KY-037 tetapi sepertinya sensor tersebut tidak sensitif walaupun kami sudah mengatur potentiometer pada module sensornya. </a:t>
            </a:r>
          </a:p>
        </p:txBody>
      </p:sp>
      <p:sp>
        <p:nvSpPr>
          <p:cNvPr name="Freeform 5" id="5"/>
          <p:cNvSpPr/>
          <p:nvPr/>
        </p:nvSpPr>
        <p:spPr>
          <a:xfrm flipH="false" flipV="false" rot="2324008">
            <a:off x="8989702" y="561573"/>
            <a:ext cx="14537881" cy="2634991"/>
          </a:xfrm>
          <a:custGeom>
            <a:avLst/>
            <a:gdLst/>
            <a:ahLst/>
            <a:cxnLst/>
            <a:rect r="r" b="b" t="t" l="l"/>
            <a:pathLst>
              <a:path h="2634991" w="14537881">
                <a:moveTo>
                  <a:pt x="0" y="0"/>
                </a:moveTo>
                <a:lnTo>
                  <a:pt x="14537880" y="0"/>
                </a:lnTo>
                <a:lnTo>
                  <a:pt x="14537880" y="2634991"/>
                </a:lnTo>
                <a:lnTo>
                  <a:pt x="0" y="2634991"/>
                </a:lnTo>
                <a:lnTo>
                  <a:pt x="0" y="0"/>
                </a:lnTo>
                <a:close/>
              </a:path>
            </a:pathLst>
          </a:custGeom>
          <a:blipFill>
            <a:blip r:embed="rId2"/>
            <a:stretch>
              <a:fillRect l="0" t="0" r="0" b="0"/>
            </a:stretch>
          </a:blipFill>
        </p:spPr>
      </p:sp>
      <p:sp>
        <p:nvSpPr>
          <p:cNvPr name="TextBox 6" id="6"/>
          <p:cNvSpPr txBox="true"/>
          <p:nvPr/>
        </p:nvSpPr>
        <p:spPr>
          <a:xfrm rot="0">
            <a:off x="7407519" y="5645743"/>
            <a:ext cx="10880481" cy="1485283"/>
          </a:xfrm>
          <a:prstGeom prst="rect">
            <a:avLst/>
          </a:prstGeom>
        </p:spPr>
        <p:txBody>
          <a:bodyPr anchor="t" rtlCol="false" tIns="0" lIns="0" bIns="0" rIns="0">
            <a:spAutoFit/>
          </a:bodyPr>
          <a:lstStyle/>
          <a:p>
            <a:pPr algn="l">
              <a:lnSpc>
                <a:spcPts val="9604"/>
              </a:lnSpc>
            </a:pPr>
            <a:r>
              <a:rPr lang="en-US" sz="8499" b="true">
                <a:solidFill>
                  <a:srgbClr val="EFD349"/>
                </a:solidFill>
                <a:latin typeface="Agrandir Bold"/>
                <a:ea typeface="Agrandir Bold"/>
                <a:cs typeface="Agrandir Bold"/>
                <a:sym typeface="Agrandir Bold"/>
              </a:rPr>
              <a:t>ANALISIS RESULT</a:t>
            </a:r>
          </a:p>
        </p:txBody>
      </p:sp>
      <p:sp>
        <p:nvSpPr>
          <p:cNvPr name="TextBox 7" id="7"/>
          <p:cNvSpPr txBox="true"/>
          <p:nvPr/>
        </p:nvSpPr>
        <p:spPr>
          <a:xfrm rot="0">
            <a:off x="5099109" y="6825501"/>
            <a:ext cx="11779167" cy="3241699"/>
          </a:xfrm>
          <a:prstGeom prst="rect">
            <a:avLst/>
          </a:prstGeom>
        </p:spPr>
        <p:txBody>
          <a:bodyPr anchor="t" rtlCol="false" tIns="0" lIns="0" bIns="0" rIns="0">
            <a:spAutoFit/>
          </a:bodyPr>
          <a:lstStyle/>
          <a:p>
            <a:pPr algn="just">
              <a:lnSpc>
                <a:spcPts val="3136"/>
              </a:lnSpc>
            </a:pPr>
            <a:r>
              <a:rPr lang="en-US" sz="2412">
                <a:solidFill>
                  <a:srgbClr val="FFFFFF"/>
                </a:solidFill>
                <a:latin typeface="Agrandir"/>
                <a:ea typeface="Agrandir"/>
                <a:cs typeface="Agrandir"/>
                <a:sym typeface="Agrandir"/>
              </a:rPr>
              <a:t>Untuk hasil testing dengan proteus dengan input potentiometer berhasil dengan baik sesuai dengan yang kami inginkan dimana saat level desibel 0-30 db menghasilkan output “HENING” dengan ditandai juga LED D1 yang menyala, saat level desibell 31-79 db menghasilkan output “KONDUSIF” dengan ditandai LED D2 yang menyala, dan saat level desibel &gt;30 menghasilkan output “GADUH” yang ditandai dengan LED D3 yang menyala. Untuk hasil testing pada rangkaian asli juga berjalan tetapi untuk mencapai level gaduh sulit dan led nya juga bekerja, hasil yang ditampilkan pada serial monitor juga sesuai dengan ketentuannya.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82B35"/>
        </a:solidFill>
      </p:bgPr>
    </p:bg>
    <p:spTree>
      <p:nvGrpSpPr>
        <p:cNvPr id="1" name=""/>
        <p:cNvGrpSpPr/>
        <p:nvPr/>
      </p:nvGrpSpPr>
      <p:grpSpPr>
        <a:xfrm>
          <a:off x="0" y="0"/>
          <a:ext cx="0" cy="0"/>
          <a:chOff x="0" y="0"/>
          <a:chExt cx="0" cy="0"/>
        </a:xfrm>
      </p:grpSpPr>
      <p:sp>
        <p:nvSpPr>
          <p:cNvPr name="Freeform 2" id="2"/>
          <p:cNvSpPr/>
          <p:nvPr/>
        </p:nvSpPr>
        <p:spPr>
          <a:xfrm flipH="false" flipV="false" rot="-10257599">
            <a:off x="9842552" y="7649678"/>
            <a:ext cx="12948875" cy="2346984"/>
          </a:xfrm>
          <a:custGeom>
            <a:avLst/>
            <a:gdLst/>
            <a:ahLst/>
            <a:cxnLst/>
            <a:rect r="r" b="b" t="t" l="l"/>
            <a:pathLst>
              <a:path h="2346984" w="12948875">
                <a:moveTo>
                  <a:pt x="0" y="0"/>
                </a:moveTo>
                <a:lnTo>
                  <a:pt x="12948875" y="0"/>
                </a:lnTo>
                <a:lnTo>
                  <a:pt x="12948875" y="2346984"/>
                </a:lnTo>
                <a:lnTo>
                  <a:pt x="0" y="2346984"/>
                </a:lnTo>
                <a:lnTo>
                  <a:pt x="0" y="0"/>
                </a:lnTo>
                <a:close/>
              </a:path>
            </a:pathLst>
          </a:custGeom>
          <a:blipFill>
            <a:blip r:embed="rId2"/>
            <a:stretch>
              <a:fillRect l="0" t="0" r="0" b="0"/>
            </a:stretch>
          </a:blipFill>
        </p:spPr>
      </p:sp>
      <p:sp>
        <p:nvSpPr>
          <p:cNvPr name="Freeform 3" id="3"/>
          <p:cNvSpPr/>
          <p:nvPr/>
        </p:nvSpPr>
        <p:spPr>
          <a:xfrm flipH="false" flipV="false" rot="-10800000">
            <a:off x="-4464510" y="7238193"/>
            <a:ext cx="12948875" cy="2346984"/>
          </a:xfrm>
          <a:custGeom>
            <a:avLst/>
            <a:gdLst/>
            <a:ahLst/>
            <a:cxnLst/>
            <a:rect r="r" b="b" t="t" l="l"/>
            <a:pathLst>
              <a:path h="2346984" w="12948875">
                <a:moveTo>
                  <a:pt x="0" y="0"/>
                </a:moveTo>
                <a:lnTo>
                  <a:pt x="12948875" y="0"/>
                </a:lnTo>
                <a:lnTo>
                  <a:pt x="12948875" y="2346983"/>
                </a:lnTo>
                <a:lnTo>
                  <a:pt x="0" y="2346983"/>
                </a:lnTo>
                <a:lnTo>
                  <a:pt x="0" y="0"/>
                </a:lnTo>
                <a:close/>
              </a:path>
            </a:pathLst>
          </a:custGeom>
          <a:blipFill>
            <a:blip r:embed="rId2"/>
            <a:stretch>
              <a:fillRect l="0" t="0" r="0" b="0"/>
            </a:stretch>
          </a:blipFill>
        </p:spPr>
      </p:sp>
      <p:sp>
        <p:nvSpPr>
          <p:cNvPr name="Freeform 4" id="4"/>
          <p:cNvSpPr/>
          <p:nvPr/>
        </p:nvSpPr>
        <p:spPr>
          <a:xfrm flipH="false" flipV="false" rot="0">
            <a:off x="7635744" y="7543038"/>
            <a:ext cx="3016512" cy="2560264"/>
          </a:xfrm>
          <a:custGeom>
            <a:avLst/>
            <a:gdLst/>
            <a:ahLst/>
            <a:cxnLst/>
            <a:rect r="r" b="b" t="t" l="l"/>
            <a:pathLst>
              <a:path h="2560264" w="3016512">
                <a:moveTo>
                  <a:pt x="0" y="0"/>
                </a:moveTo>
                <a:lnTo>
                  <a:pt x="3016512" y="0"/>
                </a:lnTo>
                <a:lnTo>
                  <a:pt x="3016512" y="2560264"/>
                </a:lnTo>
                <a:lnTo>
                  <a:pt x="0" y="2560264"/>
                </a:lnTo>
                <a:lnTo>
                  <a:pt x="0" y="0"/>
                </a:lnTo>
                <a:close/>
              </a:path>
            </a:pathLst>
          </a:custGeom>
          <a:blipFill>
            <a:blip r:embed="rId3"/>
            <a:stretch>
              <a:fillRect l="0" t="0" r="0" b="0"/>
            </a:stretch>
          </a:blipFill>
        </p:spPr>
      </p:sp>
      <p:sp>
        <p:nvSpPr>
          <p:cNvPr name="TextBox 5" id="5"/>
          <p:cNvSpPr txBox="true"/>
          <p:nvPr/>
        </p:nvSpPr>
        <p:spPr>
          <a:xfrm rot="0">
            <a:off x="2671378" y="838191"/>
            <a:ext cx="12945244" cy="1485283"/>
          </a:xfrm>
          <a:prstGeom prst="rect">
            <a:avLst/>
          </a:prstGeom>
        </p:spPr>
        <p:txBody>
          <a:bodyPr anchor="t" rtlCol="false" tIns="0" lIns="0" bIns="0" rIns="0">
            <a:spAutoFit/>
          </a:bodyPr>
          <a:lstStyle/>
          <a:p>
            <a:pPr algn="ctr">
              <a:lnSpc>
                <a:spcPts val="9604"/>
              </a:lnSpc>
            </a:pPr>
            <a:r>
              <a:rPr lang="en-US" sz="8499" b="true">
                <a:solidFill>
                  <a:srgbClr val="EFD349"/>
                </a:solidFill>
                <a:latin typeface="Agrandir Bold"/>
                <a:ea typeface="Agrandir Bold"/>
                <a:cs typeface="Agrandir Bold"/>
                <a:sym typeface="Agrandir Bold"/>
              </a:rPr>
              <a:t>EVALUATION</a:t>
            </a:r>
          </a:p>
        </p:txBody>
      </p:sp>
      <p:sp>
        <p:nvSpPr>
          <p:cNvPr name="TextBox 6" id="6"/>
          <p:cNvSpPr txBox="true"/>
          <p:nvPr/>
        </p:nvSpPr>
        <p:spPr>
          <a:xfrm rot="0">
            <a:off x="1226930" y="2209174"/>
            <a:ext cx="16032370" cy="5029019"/>
          </a:xfrm>
          <a:prstGeom prst="rect">
            <a:avLst/>
          </a:prstGeom>
        </p:spPr>
        <p:txBody>
          <a:bodyPr anchor="t" rtlCol="false" tIns="0" lIns="0" bIns="0" rIns="0">
            <a:spAutoFit/>
          </a:bodyPr>
          <a:lstStyle/>
          <a:p>
            <a:pPr algn="just">
              <a:lnSpc>
                <a:spcPts val="3900"/>
              </a:lnSpc>
            </a:pPr>
            <a:r>
              <a:rPr lang="en-US" sz="3000">
                <a:solidFill>
                  <a:srgbClr val="FFFFFF"/>
                </a:solidFill>
                <a:latin typeface="Agrandir"/>
                <a:ea typeface="Agrandir"/>
                <a:cs typeface="Agrandir"/>
                <a:sym typeface="Agrandir"/>
              </a:rPr>
              <a:t>Evaluasi proyek NoiseShield mencakup aspek kinerja tim dan hasil implementasi sistem. Tim menunjukkan kolaborasi efektif dengan pembagian tugas yang terstruktur, memastikan proyek berjalan sesuai timeline. Hasil pengujian menunjukkan sistem berhasil mengklasifikasikan tingkat kebisingan ke dalam tiga kategori dengan indikator LED yang responsif pada simulasi Proteus, meskipun implementasi fisik menghadapi keterbatasan pada sensitivitas sensor KY-037 dalam mendeteksi kategori gaduh. Komunikasi serial berfungsi dengan baik menampilkan data tingkat kebisingan secara real-time. Untuk pengembangan ke depan, disarankan menggunakan sensor dengan sensitivitas lebih tinggi dan mengintegrasikan sistem dengan perangkat notifikasi nirkabel untuk meningkatkan efektivitas pemantauan kebisingan di lingkungan rumah sakit.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785191" y="-868589"/>
            <a:ext cx="2532513" cy="4663930"/>
          </a:xfrm>
          <a:custGeom>
            <a:avLst/>
            <a:gdLst/>
            <a:ahLst/>
            <a:cxnLst/>
            <a:rect r="r" b="b" t="t" l="l"/>
            <a:pathLst>
              <a:path h="4663930" w="2532513">
                <a:moveTo>
                  <a:pt x="0" y="0"/>
                </a:moveTo>
                <a:lnTo>
                  <a:pt x="2532513" y="0"/>
                </a:lnTo>
                <a:lnTo>
                  <a:pt x="2532513" y="4663930"/>
                </a:lnTo>
                <a:lnTo>
                  <a:pt x="0" y="4663930"/>
                </a:lnTo>
                <a:lnTo>
                  <a:pt x="0" y="0"/>
                </a:lnTo>
                <a:close/>
              </a:path>
            </a:pathLst>
          </a:custGeom>
          <a:blipFill>
            <a:blip r:embed="rId2"/>
            <a:stretch>
              <a:fillRect l="0" t="0" r="0" b="-45284"/>
            </a:stretch>
          </a:blipFill>
        </p:spPr>
      </p:sp>
      <p:sp>
        <p:nvSpPr>
          <p:cNvPr name="AutoShape 3" id="3"/>
          <p:cNvSpPr/>
          <p:nvPr/>
        </p:nvSpPr>
        <p:spPr>
          <a:xfrm>
            <a:off x="6290521" y="1463376"/>
            <a:ext cx="12186128" cy="0"/>
          </a:xfrm>
          <a:prstGeom prst="line">
            <a:avLst/>
          </a:prstGeom>
          <a:ln cap="flat" w="819150">
            <a:solidFill>
              <a:srgbClr val="054D8D"/>
            </a:solidFill>
            <a:prstDash val="solid"/>
            <a:headEnd type="none" len="sm" w="sm"/>
            <a:tailEnd type="none" len="sm" w="sm"/>
          </a:ln>
        </p:spPr>
      </p:sp>
      <p:grpSp>
        <p:nvGrpSpPr>
          <p:cNvPr name="Group 4" id="4"/>
          <p:cNvGrpSpPr/>
          <p:nvPr/>
        </p:nvGrpSpPr>
        <p:grpSpPr>
          <a:xfrm rot="0">
            <a:off x="0" y="3030931"/>
            <a:ext cx="18919632" cy="6092731"/>
            <a:chOff x="0" y="0"/>
            <a:chExt cx="4982948" cy="1604670"/>
          </a:xfrm>
        </p:grpSpPr>
        <p:sp>
          <p:nvSpPr>
            <p:cNvPr name="Freeform 5" id="5"/>
            <p:cNvSpPr/>
            <p:nvPr/>
          </p:nvSpPr>
          <p:spPr>
            <a:xfrm flipH="false" flipV="false" rot="0">
              <a:off x="0" y="0"/>
              <a:ext cx="4982949" cy="1604670"/>
            </a:xfrm>
            <a:custGeom>
              <a:avLst/>
              <a:gdLst/>
              <a:ahLst/>
              <a:cxnLst/>
              <a:rect r="r" b="b" t="t" l="l"/>
              <a:pathLst>
                <a:path h="1604670" w="4982949">
                  <a:moveTo>
                    <a:pt x="0" y="0"/>
                  </a:moveTo>
                  <a:lnTo>
                    <a:pt x="4982949" y="0"/>
                  </a:lnTo>
                  <a:lnTo>
                    <a:pt x="4982949" y="1604670"/>
                  </a:lnTo>
                  <a:lnTo>
                    <a:pt x="0" y="1604670"/>
                  </a:lnTo>
                  <a:close/>
                </a:path>
              </a:pathLst>
            </a:custGeom>
            <a:solidFill>
              <a:srgbClr val="2C9B5E"/>
            </a:solidFill>
          </p:spPr>
        </p:sp>
        <p:sp>
          <p:nvSpPr>
            <p:cNvPr name="TextBox 6" id="6"/>
            <p:cNvSpPr txBox="true"/>
            <p:nvPr/>
          </p:nvSpPr>
          <p:spPr>
            <a:xfrm>
              <a:off x="0" y="-9525"/>
              <a:ext cx="4982948" cy="1614195"/>
            </a:xfrm>
            <a:prstGeom prst="rect">
              <a:avLst/>
            </a:prstGeom>
          </p:spPr>
          <p:txBody>
            <a:bodyPr anchor="ctr" rtlCol="false" tIns="50800" lIns="50800" bIns="50800" rIns="50800"/>
            <a:lstStyle/>
            <a:p>
              <a:pPr algn="ctr">
                <a:lnSpc>
                  <a:spcPts val="2400"/>
                </a:lnSpc>
              </a:pPr>
            </a:p>
          </p:txBody>
        </p:sp>
      </p:grpSp>
      <p:sp>
        <p:nvSpPr>
          <p:cNvPr name="TextBox 7" id="7"/>
          <p:cNvSpPr txBox="true"/>
          <p:nvPr/>
        </p:nvSpPr>
        <p:spPr>
          <a:xfrm rot="0">
            <a:off x="10036833" y="944916"/>
            <a:ext cx="10449780" cy="865469"/>
          </a:xfrm>
          <a:prstGeom prst="rect">
            <a:avLst/>
          </a:prstGeom>
        </p:spPr>
        <p:txBody>
          <a:bodyPr anchor="t" rtlCol="false" tIns="0" lIns="0" bIns="0" rIns="0">
            <a:spAutoFit/>
          </a:bodyPr>
          <a:lstStyle/>
          <a:p>
            <a:pPr algn="l">
              <a:lnSpc>
                <a:spcPts val="5979"/>
              </a:lnSpc>
            </a:pPr>
            <a:r>
              <a:rPr lang="en-US" b="true" sz="4599">
                <a:solidFill>
                  <a:srgbClr val="FFFFFF"/>
                </a:solidFill>
                <a:latin typeface="Agrandir Bold"/>
                <a:ea typeface="Agrandir Bold"/>
                <a:cs typeface="Agrandir Bold"/>
                <a:sym typeface="Agrandir Bold"/>
              </a:rPr>
              <a:t>CONCLUSION</a:t>
            </a:r>
          </a:p>
        </p:txBody>
      </p:sp>
      <p:sp>
        <p:nvSpPr>
          <p:cNvPr name="TextBox 8" id="8"/>
          <p:cNvSpPr txBox="true"/>
          <p:nvPr/>
        </p:nvSpPr>
        <p:spPr>
          <a:xfrm rot="0">
            <a:off x="2124174" y="3104079"/>
            <a:ext cx="14039652" cy="6019583"/>
          </a:xfrm>
          <a:prstGeom prst="rect">
            <a:avLst/>
          </a:prstGeom>
        </p:spPr>
        <p:txBody>
          <a:bodyPr anchor="t" rtlCol="false" tIns="0" lIns="0" bIns="0" rIns="0">
            <a:spAutoFit/>
          </a:bodyPr>
          <a:lstStyle/>
          <a:p>
            <a:pPr algn="just">
              <a:lnSpc>
                <a:spcPts val="3900"/>
              </a:lnSpc>
            </a:pPr>
            <a:r>
              <a:rPr lang="en-US" sz="3000">
                <a:solidFill>
                  <a:srgbClr val="FFFFFF"/>
                </a:solidFill>
                <a:latin typeface="Agrandir"/>
                <a:ea typeface="Agrandir"/>
                <a:cs typeface="Agrandir"/>
                <a:sym typeface="Agrandir"/>
              </a:rPr>
              <a:t>Proyek NoiseShield telah berhasil menciptakan sistem pemantauan kebisingan yang efektif menggunakan Arduino Uno dan sensor suara, dengan kemampuan mengklasifikasikan kondisi akustik lingkungan ke dalam tiga kategori yang ditampilkan melalui indikator LED. Sistem ini memenuhi seluruh kriteria penerimaan yang ditetapkan, yaitu mampu memantau tingkat kebisingan secara otomatis, mengklasifikasikan kondisi suara menjadi tiga kategori, memberikan peringatan visual melalui LED saat kebisingan melebihi ambang batas, dan memiliki threshold yang dapat disesuaikan. Meskipun terdapat beberapa keterbatasan teknis pada sensitivitas sensor KY-037 dalam implementasi fisik, konsep dan desain NoiseShield telah membuktikan potensinya sebagai solusi p</a:t>
            </a:r>
            <a:r>
              <a:rPr lang="en-US" sz="3000">
                <a:solidFill>
                  <a:srgbClr val="FFFFFF"/>
                </a:solidFill>
                <a:latin typeface="Agrandir"/>
                <a:ea typeface="Agrandir"/>
                <a:cs typeface="Agrandir"/>
                <a:sym typeface="Agrandir"/>
              </a:rPr>
              <a:t>r</a:t>
            </a:r>
            <a:r>
              <a:rPr lang="en-US" sz="3000">
                <a:solidFill>
                  <a:srgbClr val="FFFFFF"/>
                </a:solidFill>
                <a:latin typeface="Agrandir"/>
                <a:ea typeface="Agrandir"/>
                <a:cs typeface="Agrandir"/>
                <a:sym typeface="Agrandir"/>
              </a:rPr>
              <a:t>aktis untuk m</a:t>
            </a:r>
            <a:r>
              <a:rPr lang="en-US" sz="3000">
                <a:solidFill>
                  <a:srgbClr val="FFFFFF"/>
                </a:solidFill>
                <a:latin typeface="Agrandir"/>
                <a:ea typeface="Agrandir"/>
                <a:cs typeface="Agrandir"/>
                <a:sym typeface="Agrandir"/>
              </a:rPr>
              <a:t>e</a:t>
            </a:r>
            <a:r>
              <a:rPr lang="en-US" sz="3000">
                <a:solidFill>
                  <a:srgbClr val="FFFFFF"/>
                </a:solidFill>
                <a:latin typeface="Agrandir"/>
                <a:ea typeface="Agrandir"/>
                <a:cs typeface="Agrandir"/>
                <a:sym typeface="Agrandir"/>
              </a:rPr>
              <a:t>mbantu tenaga medi</a:t>
            </a:r>
            <a:r>
              <a:rPr lang="en-US" sz="3000">
                <a:solidFill>
                  <a:srgbClr val="FFFFFF"/>
                </a:solidFill>
                <a:latin typeface="Agrandir"/>
                <a:ea typeface="Agrandir"/>
                <a:cs typeface="Agrandir"/>
                <a:sym typeface="Agrandir"/>
              </a:rPr>
              <a:t>s</a:t>
            </a:r>
            <a:r>
              <a:rPr lang="en-US" sz="3000">
                <a:solidFill>
                  <a:srgbClr val="FFFFFF"/>
                </a:solidFill>
                <a:latin typeface="Agrandir"/>
                <a:ea typeface="Agrandir"/>
                <a:cs typeface="Agrandir"/>
                <a:sym typeface="Agrandir"/>
              </a:rPr>
              <a:t> dalam memantau kond</a:t>
            </a:r>
            <a:r>
              <a:rPr lang="en-US" sz="3000">
                <a:solidFill>
                  <a:srgbClr val="FFFFFF"/>
                </a:solidFill>
                <a:latin typeface="Agrandir"/>
                <a:ea typeface="Agrandir"/>
                <a:cs typeface="Agrandir"/>
                <a:sym typeface="Agrandir"/>
              </a:rPr>
              <a:t>is</a:t>
            </a:r>
            <a:r>
              <a:rPr lang="en-US" sz="3000">
                <a:solidFill>
                  <a:srgbClr val="FFFFFF"/>
                </a:solidFill>
                <a:latin typeface="Agrandir"/>
                <a:ea typeface="Agrandir"/>
                <a:cs typeface="Agrandir"/>
                <a:sym typeface="Agrandir"/>
              </a:rPr>
              <a:t>i akus</a:t>
            </a:r>
            <a:r>
              <a:rPr lang="en-US" sz="3000">
                <a:solidFill>
                  <a:srgbClr val="FFFFFF"/>
                </a:solidFill>
                <a:latin typeface="Agrandir"/>
                <a:ea typeface="Agrandir"/>
                <a:cs typeface="Agrandir"/>
                <a:sym typeface="Agrandir"/>
              </a:rPr>
              <a:t>t</a:t>
            </a:r>
            <a:r>
              <a:rPr lang="en-US" sz="3000">
                <a:solidFill>
                  <a:srgbClr val="FFFFFF"/>
                </a:solidFill>
                <a:latin typeface="Agrandir"/>
                <a:ea typeface="Agrandir"/>
                <a:cs typeface="Agrandir"/>
                <a:sym typeface="Agrandir"/>
              </a:rPr>
              <a:t>ik di ru</a:t>
            </a:r>
            <a:r>
              <a:rPr lang="en-US" sz="3000">
                <a:solidFill>
                  <a:srgbClr val="FFFFFF"/>
                </a:solidFill>
                <a:latin typeface="Agrandir"/>
                <a:ea typeface="Agrandir"/>
                <a:cs typeface="Agrandir"/>
                <a:sym typeface="Agrandir"/>
              </a:rPr>
              <a:t>an</a:t>
            </a:r>
            <a:r>
              <a:rPr lang="en-US" sz="3000">
                <a:solidFill>
                  <a:srgbClr val="FFFFFF"/>
                </a:solidFill>
                <a:latin typeface="Agrandir"/>
                <a:ea typeface="Agrandir"/>
                <a:cs typeface="Agrandir"/>
                <a:sym typeface="Agrandir"/>
              </a:rPr>
              <a:t>g p</a:t>
            </a:r>
            <a:r>
              <a:rPr lang="en-US" sz="3000">
                <a:solidFill>
                  <a:srgbClr val="FFFFFF"/>
                </a:solidFill>
                <a:latin typeface="Agrandir"/>
                <a:ea typeface="Agrandir"/>
                <a:cs typeface="Agrandir"/>
                <a:sym typeface="Agrandir"/>
              </a:rPr>
              <a:t>e</a:t>
            </a:r>
            <a:r>
              <a:rPr lang="en-US" sz="3000">
                <a:solidFill>
                  <a:srgbClr val="FFFFFF"/>
                </a:solidFill>
                <a:latin typeface="Agrandir"/>
                <a:ea typeface="Agrandir"/>
                <a:cs typeface="Agrandir"/>
                <a:sym typeface="Agrandir"/>
              </a:rPr>
              <a:t>rawatan bayi.</a:t>
            </a:r>
            <a:r>
              <a:rPr lang="en-US" sz="3000">
                <a:solidFill>
                  <a:srgbClr val="FFFFFF"/>
                </a:solidFill>
                <a:latin typeface="Agrandir"/>
                <a:ea typeface="Agrandir"/>
                <a:cs typeface="Agrandir"/>
                <a:sym typeface="Agrandir"/>
              </a:rPr>
              <a:t> </a:t>
            </a:r>
          </a:p>
        </p:txBody>
      </p:sp>
      <p:sp>
        <p:nvSpPr>
          <p:cNvPr name="Freeform 9" id="9"/>
          <p:cNvSpPr/>
          <p:nvPr/>
        </p:nvSpPr>
        <p:spPr>
          <a:xfrm flipH="false" flipV="false" rot="-10257599">
            <a:off x="-934557" y="8682707"/>
            <a:ext cx="12948875" cy="2346984"/>
          </a:xfrm>
          <a:custGeom>
            <a:avLst/>
            <a:gdLst/>
            <a:ahLst/>
            <a:cxnLst/>
            <a:rect r="r" b="b" t="t" l="l"/>
            <a:pathLst>
              <a:path h="2346984" w="12948875">
                <a:moveTo>
                  <a:pt x="0" y="0"/>
                </a:moveTo>
                <a:lnTo>
                  <a:pt x="12948875" y="0"/>
                </a:lnTo>
                <a:lnTo>
                  <a:pt x="12948875" y="2346984"/>
                </a:lnTo>
                <a:lnTo>
                  <a:pt x="0" y="2346984"/>
                </a:lnTo>
                <a:lnTo>
                  <a:pt x="0" y="0"/>
                </a:lnTo>
                <a:close/>
              </a:path>
            </a:pathLst>
          </a:custGeom>
          <a:blipFill>
            <a:blip r:embed="rId3"/>
            <a:stretch>
              <a:fillRect l="0" t="0" r="0" b="0"/>
            </a:stretch>
          </a:blipFill>
        </p:spPr>
      </p:sp>
      <p:sp>
        <p:nvSpPr>
          <p:cNvPr name="Freeform 10" id="10"/>
          <p:cNvSpPr/>
          <p:nvPr/>
        </p:nvSpPr>
        <p:spPr>
          <a:xfrm flipH="false" flipV="false" rot="-2293829">
            <a:off x="11795943" y="6667976"/>
            <a:ext cx="8278116" cy="6363802"/>
          </a:xfrm>
          <a:custGeom>
            <a:avLst/>
            <a:gdLst/>
            <a:ahLst/>
            <a:cxnLst/>
            <a:rect r="r" b="b" t="t" l="l"/>
            <a:pathLst>
              <a:path h="6363802" w="8278116">
                <a:moveTo>
                  <a:pt x="0" y="0"/>
                </a:moveTo>
                <a:lnTo>
                  <a:pt x="8278117" y="0"/>
                </a:lnTo>
                <a:lnTo>
                  <a:pt x="8278117" y="6363802"/>
                </a:lnTo>
                <a:lnTo>
                  <a:pt x="0" y="6363802"/>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23868"/>
        </a:solidFill>
      </p:bgPr>
    </p:bg>
    <p:spTree>
      <p:nvGrpSpPr>
        <p:cNvPr id="1" name=""/>
        <p:cNvGrpSpPr/>
        <p:nvPr/>
      </p:nvGrpSpPr>
      <p:grpSpPr>
        <a:xfrm>
          <a:off x="0" y="0"/>
          <a:ext cx="0" cy="0"/>
          <a:chOff x="0" y="0"/>
          <a:chExt cx="0" cy="0"/>
        </a:xfrm>
      </p:grpSpPr>
      <p:sp>
        <p:nvSpPr>
          <p:cNvPr name="Freeform 2" id="2"/>
          <p:cNvSpPr/>
          <p:nvPr/>
        </p:nvSpPr>
        <p:spPr>
          <a:xfrm flipH="false" flipV="false" rot="-515754">
            <a:off x="7094754" y="7471326"/>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2"/>
            <a:stretch>
              <a:fillRect l="0" t="0" r="0" b="0"/>
            </a:stretch>
          </a:blipFill>
        </p:spPr>
      </p:sp>
      <p:sp>
        <p:nvSpPr>
          <p:cNvPr name="TextBox 3" id="3"/>
          <p:cNvSpPr txBox="true"/>
          <p:nvPr/>
        </p:nvSpPr>
        <p:spPr>
          <a:xfrm rot="0">
            <a:off x="6199923" y="5265219"/>
            <a:ext cx="5888155" cy="152387"/>
          </a:xfrm>
          <a:prstGeom prst="rect">
            <a:avLst/>
          </a:prstGeom>
        </p:spPr>
        <p:txBody>
          <a:bodyPr anchor="t" rtlCol="false" tIns="0" lIns="0" bIns="0" rIns="0">
            <a:spAutoFit/>
          </a:bodyPr>
          <a:lstStyle/>
          <a:p>
            <a:pPr algn="ctr" marL="0" indent="0" lvl="1">
              <a:lnSpc>
                <a:spcPts val="1079"/>
              </a:lnSpc>
            </a:pPr>
            <a:r>
              <a:rPr lang="en-US" b="true" sz="899">
                <a:solidFill>
                  <a:srgbClr val="2E2C2B"/>
                </a:solidFill>
                <a:latin typeface="Agrandir Medium"/>
                <a:ea typeface="Agrandir Medium"/>
                <a:cs typeface="Agrandir Medium"/>
                <a:sym typeface="Agrandir Medium"/>
              </a:rPr>
              <a:t>*Please delete this section before downloading.</a:t>
            </a:r>
          </a:p>
        </p:txBody>
      </p:sp>
      <p:sp>
        <p:nvSpPr>
          <p:cNvPr name="Freeform 4" id="4"/>
          <p:cNvSpPr/>
          <p:nvPr/>
        </p:nvSpPr>
        <p:spPr>
          <a:xfrm flipH="false" flipV="false" rot="2110001">
            <a:off x="9115635" y="690058"/>
            <a:ext cx="9943437" cy="1752531"/>
          </a:xfrm>
          <a:custGeom>
            <a:avLst/>
            <a:gdLst/>
            <a:ahLst/>
            <a:cxnLst/>
            <a:rect r="r" b="b" t="t" l="l"/>
            <a:pathLst>
              <a:path h="1752531" w="9943437">
                <a:moveTo>
                  <a:pt x="0" y="0"/>
                </a:moveTo>
                <a:lnTo>
                  <a:pt x="9943437" y="0"/>
                </a:lnTo>
                <a:lnTo>
                  <a:pt x="9943437" y="1752530"/>
                </a:lnTo>
                <a:lnTo>
                  <a:pt x="0" y="1752530"/>
                </a:lnTo>
                <a:lnTo>
                  <a:pt x="0" y="0"/>
                </a:lnTo>
                <a:close/>
              </a:path>
            </a:pathLst>
          </a:custGeom>
          <a:blipFill>
            <a:blip r:embed="rId3"/>
            <a:stretch>
              <a:fillRect l="0" t="0" r="0" b="0"/>
            </a:stretch>
          </a:blipFill>
        </p:spPr>
      </p:sp>
      <p:sp>
        <p:nvSpPr>
          <p:cNvPr name="Freeform 5" id="5"/>
          <p:cNvSpPr/>
          <p:nvPr/>
        </p:nvSpPr>
        <p:spPr>
          <a:xfrm flipH="false" flipV="false" rot="-497126">
            <a:off x="-2273166" y="-3377725"/>
            <a:ext cx="9963725" cy="7659614"/>
          </a:xfrm>
          <a:custGeom>
            <a:avLst/>
            <a:gdLst/>
            <a:ahLst/>
            <a:cxnLst/>
            <a:rect r="r" b="b" t="t" l="l"/>
            <a:pathLst>
              <a:path h="7659614" w="9963725">
                <a:moveTo>
                  <a:pt x="0" y="0"/>
                </a:moveTo>
                <a:lnTo>
                  <a:pt x="9963726" y="0"/>
                </a:lnTo>
                <a:lnTo>
                  <a:pt x="9963726" y="7659614"/>
                </a:lnTo>
                <a:lnTo>
                  <a:pt x="0" y="7659614"/>
                </a:lnTo>
                <a:lnTo>
                  <a:pt x="0" y="0"/>
                </a:lnTo>
                <a:close/>
              </a:path>
            </a:pathLst>
          </a:custGeom>
          <a:blipFill>
            <a:blip r:embed="rId4"/>
            <a:stretch>
              <a:fillRect l="0" t="0" r="0" b="0"/>
            </a:stretch>
          </a:blipFill>
        </p:spPr>
      </p:sp>
      <p:sp>
        <p:nvSpPr>
          <p:cNvPr name="Freeform 6" id="6"/>
          <p:cNvSpPr/>
          <p:nvPr/>
        </p:nvSpPr>
        <p:spPr>
          <a:xfrm flipH="false" flipV="false" rot="-8454871">
            <a:off x="-1486370" y="7746308"/>
            <a:ext cx="9943437" cy="1752531"/>
          </a:xfrm>
          <a:custGeom>
            <a:avLst/>
            <a:gdLst/>
            <a:ahLst/>
            <a:cxnLst/>
            <a:rect r="r" b="b" t="t" l="l"/>
            <a:pathLst>
              <a:path h="1752531" w="9943437">
                <a:moveTo>
                  <a:pt x="0" y="0"/>
                </a:moveTo>
                <a:lnTo>
                  <a:pt x="9943437" y="0"/>
                </a:lnTo>
                <a:lnTo>
                  <a:pt x="9943437" y="1752530"/>
                </a:lnTo>
                <a:lnTo>
                  <a:pt x="0" y="1752530"/>
                </a:lnTo>
                <a:lnTo>
                  <a:pt x="0" y="0"/>
                </a:lnTo>
                <a:close/>
              </a:path>
            </a:pathLst>
          </a:custGeom>
          <a:blipFill>
            <a:blip r:embed="rId3"/>
            <a:stretch>
              <a:fillRect l="0" t="0" r="0" b="0"/>
            </a:stretch>
          </a:blipFill>
        </p:spPr>
      </p:sp>
      <p:sp>
        <p:nvSpPr>
          <p:cNvPr name="Freeform 7" id="7"/>
          <p:cNvSpPr/>
          <p:nvPr/>
        </p:nvSpPr>
        <p:spPr>
          <a:xfrm flipH="false" flipV="false" rot="-1592963">
            <a:off x="1529121" y="3295652"/>
            <a:ext cx="985589" cy="2471697"/>
          </a:xfrm>
          <a:custGeom>
            <a:avLst/>
            <a:gdLst/>
            <a:ahLst/>
            <a:cxnLst/>
            <a:rect r="r" b="b" t="t" l="l"/>
            <a:pathLst>
              <a:path h="2471697" w="985589">
                <a:moveTo>
                  <a:pt x="0" y="0"/>
                </a:moveTo>
                <a:lnTo>
                  <a:pt x="985589" y="0"/>
                </a:lnTo>
                <a:lnTo>
                  <a:pt x="985589" y="2471696"/>
                </a:lnTo>
                <a:lnTo>
                  <a:pt x="0" y="2471696"/>
                </a:lnTo>
                <a:lnTo>
                  <a:pt x="0" y="0"/>
                </a:lnTo>
                <a:close/>
              </a:path>
            </a:pathLst>
          </a:custGeom>
          <a:blipFill>
            <a:blip r:embed="rId5"/>
            <a:stretch>
              <a:fillRect l="0" t="0" r="0" b="0"/>
            </a:stretch>
          </a:blipFill>
        </p:spPr>
      </p:sp>
      <p:sp>
        <p:nvSpPr>
          <p:cNvPr name="Freeform 8" id="8"/>
          <p:cNvSpPr/>
          <p:nvPr/>
        </p:nvSpPr>
        <p:spPr>
          <a:xfrm flipH="false" flipV="false" rot="866408">
            <a:off x="15408695" y="3904179"/>
            <a:ext cx="928373" cy="2483942"/>
          </a:xfrm>
          <a:custGeom>
            <a:avLst/>
            <a:gdLst/>
            <a:ahLst/>
            <a:cxnLst/>
            <a:rect r="r" b="b" t="t" l="l"/>
            <a:pathLst>
              <a:path h="2483942" w="928373">
                <a:moveTo>
                  <a:pt x="0" y="0"/>
                </a:moveTo>
                <a:lnTo>
                  <a:pt x="928373" y="0"/>
                </a:lnTo>
                <a:lnTo>
                  <a:pt x="928373" y="2483942"/>
                </a:lnTo>
                <a:lnTo>
                  <a:pt x="0" y="2483942"/>
                </a:lnTo>
                <a:lnTo>
                  <a:pt x="0" y="0"/>
                </a:lnTo>
                <a:close/>
              </a:path>
            </a:pathLst>
          </a:custGeom>
          <a:blipFill>
            <a:blip r:embed="rId6"/>
            <a:stretch>
              <a:fillRect l="0" t="0" r="0" b="0"/>
            </a:stretch>
          </a:blipFill>
        </p:spPr>
      </p:sp>
      <p:sp>
        <p:nvSpPr>
          <p:cNvPr name="Freeform 9" id="9"/>
          <p:cNvSpPr/>
          <p:nvPr/>
        </p:nvSpPr>
        <p:spPr>
          <a:xfrm flipH="false" flipV="false" rot="-5163959">
            <a:off x="10153351" y="-240819"/>
            <a:ext cx="552241" cy="2539038"/>
          </a:xfrm>
          <a:custGeom>
            <a:avLst/>
            <a:gdLst/>
            <a:ahLst/>
            <a:cxnLst/>
            <a:rect r="r" b="b" t="t" l="l"/>
            <a:pathLst>
              <a:path h="2539038" w="552241">
                <a:moveTo>
                  <a:pt x="0" y="0"/>
                </a:moveTo>
                <a:lnTo>
                  <a:pt x="552241" y="0"/>
                </a:lnTo>
                <a:lnTo>
                  <a:pt x="552241" y="2539038"/>
                </a:lnTo>
                <a:lnTo>
                  <a:pt x="0" y="2539038"/>
                </a:lnTo>
                <a:lnTo>
                  <a:pt x="0" y="0"/>
                </a:lnTo>
                <a:close/>
              </a:path>
            </a:pathLst>
          </a:custGeom>
          <a:blipFill>
            <a:blip r:embed="rId7"/>
            <a:stretch>
              <a:fillRect l="0" t="0" r="0" b="0"/>
            </a:stretch>
          </a:blipFill>
        </p:spPr>
      </p:sp>
      <p:sp>
        <p:nvSpPr>
          <p:cNvPr name="Freeform 10" id="10"/>
          <p:cNvSpPr/>
          <p:nvPr/>
        </p:nvSpPr>
        <p:spPr>
          <a:xfrm flipH="false" flipV="false" rot="1850718">
            <a:off x="-634353" y="8672656"/>
            <a:ext cx="3326107" cy="4177214"/>
          </a:xfrm>
          <a:custGeom>
            <a:avLst/>
            <a:gdLst/>
            <a:ahLst/>
            <a:cxnLst/>
            <a:rect r="r" b="b" t="t" l="l"/>
            <a:pathLst>
              <a:path h="4177214" w="3326107">
                <a:moveTo>
                  <a:pt x="0" y="0"/>
                </a:moveTo>
                <a:lnTo>
                  <a:pt x="3326106" y="0"/>
                </a:lnTo>
                <a:lnTo>
                  <a:pt x="3326106" y="4177214"/>
                </a:lnTo>
                <a:lnTo>
                  <a:pt x="0" y="4177214"/>
                </a:lnTo>
                <a:lnTo>
                  <a:pt x="0" y="0"/>
                </a:lnTo>
                <a:close/>
              </a:path>
            </a:pathLst>
          </a:custGeom>
          <a:blipFill>
            <a:blip r:embed="rId8"/>
            <a:stretch>
              <a:fillRect l="0" t="0" r="0" b="0"/>
            </a:stretch>
          </a:blipFill>
        </p:spPr>
      </p:sp>
      <p:sp>
        <p:nvSpPr>
          <p:cNvPr name="Freeform 11" id="11"/>
          <p:cNvSpPr/>
          <p:nvPr/>
        </p:nvSpPr>
        <p:spPr>
          <a:xfrm flipH="false" flipV="false" rot="-5054915">
            <a:off x="16688416" y="-286730"/>
            <a:ext cx="1046112" cy="2798961"/>
          </a:xfrm>
          <a:custGeom>
            <a:avLst/>
            <a:gdLst/>
            <a:ahLst/>
            <a:cxnLst/>
            <a:rect r="r" b="b" t="t" l="l"/>
            <a:pathLst>
              <a:path h="2798961" w="1046112">
                <a:moveTo>
                  <a:pt x="0" y="0"/>
                </a:moveTo>
                <a:lnTo>
                  <a:pt x="1046112" y="0"/>
                </a:lnTo>
                <a:lnTo>
                  <a:pt x="1046112" y="2798960"/>
                </a:lnTo>
                <a:lnTo>
                  <a:pt x="0" y="2798960"/>
                </a:lnTo>
                <a:lnTo>
                  <a:pt x="0" y="0"/>
                </a:lnTo>
                <a:close/>
              </a:path>
            </a:pathLst>
          </a:custGeom>
          <a:blipFill>
            <a:blip r:embed="rId9"/>
            <a:stretch>
              <a:fillRect l="0" t="0" r="0" b="0"/>
            </a:stretch>
          </a:blipFill>
        </p:spPr>
      </p:sp>
      <p:sp>
        <p:nvSpPr>
          <p:cNvPr name="TextBox 12" id="12"/>
          <p:cNvSpPr txBox="true"/>
          <p:nvPr/>
        </p:nvSpPr>
        <p:spPr>
          <a:xfrm rot="0">
            <a:off x="3805480" y="4165057"/>
            <a:ext cx="10677040" cy="2066961"/>
          </a:xfrm>
          <a:prstGeom prst="rect">
            <a:avLst/>
          </a:prstGeom>
        </p:spPr>
        <p:txBody>
          <a:bodyPr anchor="t" rtlCol="false" tIns="0" lIns="0" bIns="0" rIns="0">
            <a:spAutoFit/>
          </a:bodyPr>
          <a:lstStyle/>
          <a:p>
            <a:pPr algn="ctr">
              <a:lnSpc>
                <a:spcPts val="13200"/>
              </a:lnSpc>
            </a:pPr>
            <a:r>
              <a:rPr lang="en-US" sz="12000" b="true">
                <a:solidFill>
                  <a:srgbClr val="FFFFFF"/>
                </a:solidFill>
                <a:latin typeface="Agrandir Bold"/>
                <a:ea typeface="Agrandir Bold"/>
                <a:cs typeface="Agrandir Bold"/>
                <a:sym typeface="Agrandir Bold"/>
              </a:rPr>
              <a:t>THANKYOU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90645"/>
            <a:ext cx="18288000" cy="8831146"/>
            <a:chOff x="0" y="0"/>
            <a:chExt cx="4816593" cy="2325898"/>
          </a:xfrm>
        </p:grpSpPr>
        <p:sp>
          <p:nvSpPr>
            <p:cNvPr name="Freeform 3" id="3"/>
            <p:cNvSpPr/>
            <p:nvPr/>
          </p:nvSpPr>
          <p:spPr>
            <a:xfrm flipH="false" flipV="false" rot="0">
              <a:off x="0" y="0"/>
              <a:ext cx="4816592" cy="2325899"/>
            </a:xfrm>
            <a:custGeom>
              <a:avLst/>
              <a:gdLst/>
              <a:ahLst/>
              <a:cxnLst/>
              <a:rect r="r" b="b" t="t" l="l"/>
              <a:pathLst>
                <a:path h="2325899" w="4816592">
                  <a:moveTo>
                    <a:pt x="0" y="0"/>
                  </a:moveTo>
                  <a:lnTo>
                    <a:pt x="4816592" y="0"/>
                  </a:lnTo>
                  <a:lnTo>
                    <a:pt x="4816592" y="2325899"/>
                  </a:lnTo>
                  <a:lnTo>
                    <a:pt x="0" y="2325899"/>
                  </a:lnTo>
                  <a:close/>
                </a:path>
              </a:pathLst>
            </a:custGeom>
            <a:solidFill>
              <a:srgbClr val="054D8D"/>
            </a:solidFill>
          </p:spPr>
        </p:sp>
        <p:sp>
          <p:nvSpPr>
            <p:cNvPr name="TextBox 4" id="4"/>
            <p:cNvSpPr txBox="true"/>
            <p:nvPr/>
          </p:nvSpPr>
          <p:spPr>
            <a:xfrm>
              <a:off x="0" y="-9525"/>
              <a:ext cx="4816593" cy="2335423"/>
            </a:xfrm>
            <a:prstGeom prst="rect">
              <a:avLst/>
            </a:prstGeom>
          </p:spPr>
          <p:txBody>
            <a:bodyPr anchor="ctr" rtlCol="false" tIns="50800" lIns="50800" bIns="50800" rIns="50800"/>
            <a:lstStyle/>
            <a:p>
              <a:pPr algn="ctr">
                <a:lnSpc>
                  <a:spcPts val="2400"/>
                </a:lnSpc>
              </a:pPr>
            </a:p>
          </p:txBody>
        </p:sp>
      </p:grpSp>
      <p:sp>
        <p:nvSpPr>
          <p:cNvPr name="Freeform 5" id="5"/>
          <p:cNvSpPr/>
          <p:nvPr/>
        </p:nvSpPr>
        <p:spPr>
          <a:xfrm flipH="false" flipV="false" rot="0">
            <a:off x="7566220" y="7692440"/>
            <a:ext cx="3445641" cy="3329351"/>
          </a:xfrm>
          <a:custGeom>
            <a:avLst/>
            <a:gdLst/>
            <a:ahLst/>
            <a:cxnLst/>
            <a:rect r="r" b="b" t="t" l="l"/>
            <a:pathLst>
              <a:path h="3329351" w="3445641">
                <a:moveTo>
                  <a:pt x="0" y="0"/>
                </a:moveTo>
                <a:lnTo>
                  <a:pt x="3445641" y="0"/>
                </a:lnTo>
                <a:lnTo>
                  <a:pt x="3445641" y="3329350"/>
                </a:lnTo>
                <a:lnTo>
                  <a:pt x="0" y="3329350"/>
                </a:lnTo>
                <a:lnTo>
                  <a:pt x="0" y="0"/>
                </a:lnTo>
                <a:close/>
              </a:path>
            </a:pathLst>
          </a:custGeom>
          <a:blipFill>
            <a:blip r:embed="rId2"/>
            <a:stretch>
              <a:fillRect l="0" t="0" r="0" b="0"/>
            </a:stretch>
          </a:blipFill>
        </p:spPr>
      </p:sp>
      <p:sp>
        <p:nvSpPr>
          <p:cNvPr name="TextBox 6" id="6"/>
          <p:cNvSpPr txBox="true"/>
          <p:nvPr/>
        </p:nvSpPr>
        <p:spPr>
          <a:xfrm rot="0">
            <a:off x="5037219" y="367390"/>
            <a:ext cx="8213562" cy="1578325"/>
          </a:xfrm>
          <a:prstGeom prst="rect">
            <a:avLst/>
          </a:prstGeom>
        </p:spPr>
        <p:txBody>
          <a:bodyPr anchor="t" rtlCol="false" tIns="0" lIns="0" bIns="0" rIns="0">
            <a:spAutoFit/>
          </a:bodyPr>
          <a:lstStyle/>
          <a:p>
            <a:pPr algn="ctr">
              <a:lnSpc>
                <a:spcPts val="10154"/>
              </a:lnSpc>
            </a:pPr>
            <a:r>
              <a:rPr lang="en-US" sz="9231" b="true">
                <a:solidFill>
                  <a:srgbClr val="D82B35"/>
                </a:solidFill>
                <a:latin typeface="Agrandir Bold"/>
                <a:ea typeface="Agrandir Bold"/>
                <a:cs typeface="Agrandir Bold"/>
                <a:sym typeface="Agrandir Bold"/>
              </a:rPr>
              <a:t>Background</a:t>
            </a:r>
          </a:p>
        </p:txBody>
      </p:sp>
      <p:sp>
        <p:nvSpPr>
          <p:cNvPr name="TextBox 7" id="7"/>
          <p:cNvSpPr txBox="true"/>
          <p:nvPr/>
        </p:nvSpPr>
        <p:spPr>
          <a:xfrm rot="0">
            <a:off x="1339889" y="2802937"/>
            <a:ext cx="15608223" cy="4585875"/>
          </a:xfrm>
          <a:prstGeom prst="rect">
            <a:avLst/>
          </a:prstGeom>
        </p:spPr>
        <p:txBody>
          <a:bodyPr anchor="t" rtlCol="false" tIns="0" lIns="0" bIns="0" rIns="0">
            <a:spAutoFit/>
          </a:bodyPr>
          <a:lstStyle/>
          <a:p>
            <a:pPr algn="just">
              <a:lnSpc>
                <a:spcPts val="3284"/>
              </a:lnSpc>
            </a:pPr>
            <a:r>
              <a:rPr lang="en-US" sz="2526" spc="293">
                <a:solidFill>
                  <a:srgbClr val="FFFFFF"/>
                </a:solidFill>
                <a:latin typeface="Agrandir"/>
                <a:ea typeface="Agrandir"/>
                <a:cs typeface="Agrandir"/>
                <a:sym typeface="Agrandir"/>
              </a:rPr>
              <a:t>Kebisingan di ruang perawatan bayi baru lahir merupakan masalah serius yang sering kurang mendapat perhatian, terutama di NICU, di mana bayi sangat rentan terhadap gangguan suara. Paparan kebisingan berlebih secara terus-menerus dapat menimbulkan stres fisiologis dan gangguan perkembangan pada bayi, sementara tangisan bayi yang tidak segera terdeteksi bisa menjadi tanda kebutuhan mendesak yang harus segera ditangani oleh tenaga kesehatan. Sayangnya, pemantauan kebisingan dan suara tangisan bayi selama ini masih sangat bergantung pada pengawasan manual oleh tenaga medis, yang kurang efektif terutama saat tenaga terbatas, sehingga keterbatasan jumlah tenaga medis dan kurangnya sistem pemantauan otomatis meningkatkan risiko keterlambatan dalam merespons kebutuhan bayi.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691211" cy="10287000"/>
            <a:chOff x="0" y="0"/>
            <a:chExt cx="1762294" cy="2709333"/>
          </a:xfrm>
        </p:grpSpPr>
        <p:sp>
          <p:nvSpPr>
            <p:cNvPr name="Freeform 3" id="3"/>
            <p:cNvSpPr/>
            <p:nvPr/>
          </p:nvSpPr>
          <p:spPr>
            <a:xfrm flipH="false" flipV="false" rot="0">
              <a:off x="0" y="0"/>
              <a:ext cx="1762294" cy="2709333"/>
            </a:xfrm>
            <a:custGeom>
              <a:avLst/>
              <a:gdLst/>
              <a:ahLst/>
              <a:cxnLst/>
              <a:rect r="r" b="b" t="t" l="l"/>
              <a:pathLst>
                <a:path h="2709333" w="1762294">
                  <a:moveTo>
                    <a:pt x="0" y="0"/>
                  </a:moveTo>
                  <a:lnTo>
                    <a:pt x="1762294" y="0"/>
                  </a:lnTo>
                  <a:lnTo>
                    <a:pt x="1762294" y="2709333"/>
                  </a:lnTo>
                  <a:lnTo>
                    <a:pt x="0" y="2709333"/>
                  </a:lnTo>
                  <a:close/>
                </a:path>
              </a:pathLst>
            </a:custGeom>
            <a:solidFill>
              <a:srgbClr val="EFD349"/>
            </a:solidFill>
          </p:spPr>
        </p:sp>
        <p:sp>
          <p:nvSpPr>
            <p:cNvPr name="TextBox 4" id="4"/>
            <p:cNvSpPr txBox="true"/>
            <p:nvPr/>
          </p:nvSpPr>
          <p:spPr>
            <a:xfrm>
              <a:off x="0" y="-9525"/>
              <a:ext cx="1762294" cy="2718858"/>
            </a:xfrm>
            <a:prstGeom prst="rect">
              <a:avLst/>
            </a:prstGeom>
          </p:spPr>
          <p:txBody>
            <a:bodyPr anchor="ctr" rtlCol="false" tIns="50800" lIns="50800" bIns="50800" rIns="50800"/>
            <a:lstStyle/>
            <a:p>
              <a:pPr algn="ctr">
                <a:lnSpc>
                  <a:spcPts val="2400"/>
                </a:lnSpc>
              </a:pPr>
            </a:p>
          </p:txBody>
        </p:sp>
      </p:grpSp>
      <p:sp>
        <p:nvSpPr>
          <p:cNvPr name="TextBox 5" id="5"/>
          <p:cNvSpPr txBox="true"/>
          <p:nvPr/>
        </p:nvSpPr>
        <p:spPr>
          <a:xfrm rot="0">
            <a:off x="972952" y="1939076"/>
            <a:ext cx="4745306" cy="981057"/>
          </a:xfrm>
          <a:prstGeom prst="rect">
            <a:avLst/>
          </a:prstGeom>
        </p:spPr>
        <p:txBody>
          <a:bodyPr anchor="t" rtlCol="false" tIns="0" lIns="0" bIns="0" rIns="0">
            <a:spAutoFit/>
          </a:bodyPr>
          <a:lstStyle/>
          <a:p>
            <a:pPr algn="ctr">
              <a:lnSpc>
                <a:spcPts val="6599"/>
              </a:lnSpc>
            </a:pPr>
            <a:r>
              <a:rPr lang="en-US" b="true" sz="5499">
                <a:solidFill>
                  <a:srgbClr val="FFFFFF"/>
                </a:solidFill>
                <a:latin typeface="Agrandir Bold"/>
                <a:ea typeface="Agrandir Bold"/>
                <a:cs typeface="Agrandir Bold"/>
                <a:sym typeface="Agrandir Bold"/>
              </a:rPr>
              <a:t>SOLUTION</a:t>
            </a:r>
          </a:p>
        </p:txBody>
      </p:sp>
      <p:sp>
        <p:nvSpPr>
          <p:cNvPr name="Freeform 6" id="6"/>
          <p:cNvSpPr/>
          <p:nvPr/>
        </p:nvSpPr>
        <p:spPr>
          <a:xfrm flipH="false" flipV="false" rot="0">
            <a:off x="1927618" y="3738369"/>
            <a:ext cx="2835975" cy="4698151"/>
          </a:xfrm>
          <a:custGeom>
            <a:avLst/>
            <a:gdLst/>
            <a:ahLst/>
            <a:cxnLst/>
            <a:rect r="r" b="b" t="t" l="l"/>
            <a:pathLst>
              <a:path h="4698151" w="2835975">
                <a:moveTo>
                  <a:pt x="0" y="0"/>
                </a:moveTo>
                <a:lnTo>
                  <a:pt x="2835975" y="0"/>
                </a:lnTo>
                <a:lnTo>
                  <a:pt x="2835975" y="4698151"/>
                </a:lnTo>
                <a:lnTo>
                  <a:pt x="0" y="46981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342037" y="1254585"/>
            <a:ext cx="10239413" cy="7777829"/>
            <a:chOff x="0" y="0"/>
            <a:chExt cx="2696800" cy="2048482"/>
          </a:xfrm>
        </p:grpSpPr>
        <p:sp>
          <p:nvSpPr>
            <p:cNvPr name="Freeform 8" id="8"/>
            <p:cNvSpPr/>
            <p:nvPr/>
          </p:nvSpPr>
          <p:spPr>
            <a:xfrm flipH="false" flipV="false" rot="0">
              <a:off x="0" y="0"/>
              <a:ext cx="2696800" cy="2048482"/>
            </a:xfrm>
            <a:custGeom>
              <a:avLst/>
              <a:gdLst/>
              <a:ahLst/>
              <a:cxnLst/>
              <a:rect r="r" b="b" t="t" l="l"/>
              <a:pathLst>
                <a:path h="2048482" w="2696800">
                  <a:moveTo>
                    <a:pt x="24951" y="0"/>
                  </a:moveTo>
                  <a:lnTo>
                    <a:pt x="2671849" y="0"/>
                  </a:lnTo>
                  <a:cubicBezTo>
                    <a:pt x="2685629" y="0"/>
                    <a:pt x="2696800" y="11171"/>
                    <a:pt x="2696800" y="24951"/>
                  </a:cubicBezTo>
                  <a:lnTo>
                    <a:pt x="2696800" y="2023531"/>
                  </a:lnTo>
                  <a:cubicBezTo>
                    <a:pt x="2696800" y="2037311"/>
                    <a:pt x="2685629" y="2048482"/>
                    <a:pt x="2671849" y="2048482"/>
                  </a:cubicBezTo>
                  <a:lnTo>
                    <a:pt x="24951" y="2048482"/>
                  </a:lnTo>
                  <a:cubicBezTo>
                    <a:pt x="11171" y="2048482"/>
                    <a:pt x="0" y="2037311"/>
                    <a:pt x="0" y="2023531"/>
                  </a:cubicBezTo>
                  <a:lnTo>
                    <a:pt x="0" y="24951"/>
                  </a:lnTo>
                  <a:cubicBezTo>
                    <a:pt x="0" y="11171"/>
                    <a:pt x="11171" y="0"/>
                    <a:pt x="24951" y="0"/>
                  </a:cubicBezTo>
                  <a:close/>
                </a:path>
              </a:pathLst>
            </a:custGeom>
            <a:solidFill>
              <a:srgbClr val="054D8D"/>
            </a:solidFill>
          </p:spPr>
        </p:sp>
        <p:sp>
          <p:nvSpPr>
            <p:cNvPr name="TextBox 9" id="9"/>
            <p:cNvSpPr txBox="true"/>
            <p:nvPr/>
          </p:nvSpPr>
          <p:spPr>
            <a:xfrm>
              <a:off x="0" y="-9525"/>
              <a:ext cx="2696800" cy="2058007"/>
            </a:xfrm>
            <a:prstGeom prst="rect">
              <a:avLst/>
            </a:prstGeom>
          </p:spPr>
          <p:txBody>
            <a:bodyPr anchor="ctr" rtlCol="false" tIns="50800" lIns="50800" bIns="50800" rIns="50800"/>
            <a:lstStyle/>
            <a:p>
              <a:pPr algn="ctr">
                <a:lnSpc>
                  <a:spcPts val="2400"/>
                </a:lnSpc>
              </a:pPr>
            </a:p>
          </p:txBody>
        </p:sp>
      </p:grpSp>
      <p:sp>
        <p:nvSpPr>
          <p:cNvPr name="TextBox 10" id="10"/>
          <p:cNvSpPr txBox="true"/>
          <p:nvPr/>
        </p:nvSpPr>
        <p:spPr>
          <a:xfrm rot="0">
            <a:off x="7973182" y="1362817"/>
            <a:ext cx="8977122" cy="7436186"/>
          </a:xfrm>
          <a:prstGeom prst="rect">
            <a:avLst/>
          </a:prstGeom>
        </p:spPr>
        <p:txBody>
          <a:bodyPr anchor="t" rtlCol="false" tIns="0" lIns="0" bIns="0" rIns="0">
            <a:spAutoFit/>
          </a:bodyPr>
          <a:lstStyle/>
          <a:p>
            <a:pPr algn="just">
              <a:lnSpc>
                <a:spcPts val="3248"/>
              </a:lnSpc>
            </a:pPr>
            <a:r>
              <a:rPr lang="en-US" sz="2499" spc="289">
                <a:solidFill>
                  <a:srgbClr val="FFFFFF"/>
                </a:solidFill>
                <a:latin typeface="Agrandir"/>
                <a:ea typeface="Agrandir"/>
                <a:cs typeface="Agrandir"/>
                <a:sym typeface="Agrandir"/>
              </a:rPr>
              <a:t>Untuk mengatasi masalah tersebut, dikembangkan NoiseShield, sistem pendeteksi kebisingan otomatis berbasis Arduino Uno dan sensor suara KY-037. Sistem ini mampu mengukur intensitas suara secara real-time dan mengklasifikasikan kondisi suara menjadi tiga kategori: hening, normal, dan gaduh. Sistem memberikan peringatan visual melalui LCD dan LED merah, serta peringatan audio melalui buzzer saat tingkat kebisingan melebihi ambang batas yang telah ditentukan. Threshold kebisingan dapat disesuaikan sesuai dengan kebutuhan ruang perawatan, menjadikan sistem ini fleksibel untuk digunakan di berbagai kondisi ruang, termasuk NICU. Dengan fitur-fitur ini, NoiseShield membantu mempercepat respons tenaga medis dan mengurangi ketergantungan pada pengawasan manual.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C9B5E"/>
        </a:solidFill>
      </p:bgPr>
    </p:bg>
    <p:spTree>
      <p:nvGrpSpPr>
        <p:cNvPr id="1" name=""/>
        <p:cNvGrpSpPr/>
        <p:nvPr/>
      </p:nvGrpSpPr>
      <p:grpSpPr>
        <a:xfrm>
          <a:off x="0" y="0"/>
          <a:ext cx="0" cy="0"/>
          <a:chOff x="0" y="0"/>
          <a:chExt cx="0" cy="0"/>
        </a:xfrm>
      </p:grpSpPr>
      <p:sp>
        <p:nvSpPr>
          <p:cNvPr name="Freeform 2" id="2"/>
          <p:cNvSpPr/>
          <p:nvPr/>
        </p:nvSpPr>
        <p:spPr>
          <a:xfrm flipH="false" flipV="false" rot="-9658965">
            <a:off x="7274687" y="-144792"/>
            <a:ext cx="12948875" cy="2346984"/>
          </a:xfrm>
          <a:custGeom>
            <a:avLst/>
            <a:gdLst/>
            <a:ahLst/>
            <a:cxnLst/>
            <a:rect r="r" b="b" t="t" l="l"/>
            <a:pathLst>
              <a:path h="2346984" w="12948875">
                <a:moveTo>
                  <a:pt x="0" y="0"/>
                </a:moveTo>
                <a:lnTo>
                  <a:pt x="12948875" y="0"/>
                </a:lnTo>
                <a:lnTo>
                  <a:pt x="12948875" y="2346984"/>
                </a:lnTo>
                <a:lnTo>
                  <a:pt x="0" y="2346984"/>
                </a:lnTo>
                <a:lnTo>
                  <a:pt x="0" y="0"/>
                </a:lnTo>
                <a:close/>
              </a:path>
            </a:pathLst>
          </a:custGeom>
          <a:blipFill>
            <a:blip r:embed="rId2"/>
            <a:stretch>
              <a:fillRect l="0" t="0" r="0" b="0"/>
            </a:stretch>
          </a:blipFill>
        </p:spPr>
      </p:sp>
      <p:grpSp>
        <p:nvGrpSpPr>
          <p:cNvPr name="Group 3" id="3"/>
          <p:cNvGrpSpPr/>
          <p:nvPr/>
        </p:nvGrpSpPr>
        <p:grpSpPr>
          <a:xfrm rot="0">
            <a:off x="1028700" y="2682215"/>
            <a:ext cx="16230600" cy="5243826"/>
            <a:chOff x="0" y="0"/>
            <a:chExt cx="4274726" cy="1381090"/>
          </a:xfrm>
        </p:grpSpPr>
        <p:sp>
          <p:nvSpPr>
            <p:cNvPr name="Freeform 4" id="4"/>
            <p:cNvSpPr/>
            <p:nvPr/>
          </p:nvSpPr>
          <p:spPr>
            <a:xfrm flipH="false" flipV="false" rot="0">
              <a:off x="0" y="0"/>
              <a:ext cx="4274726" cy="1381090"/>
            </a:xfrm>
            <a:custGeom>
              <a:avLst/>
              <a:gdLst/>
              <a:ahLst/>
              <a:cxnLst/>
              <a:rect r="r" b="b" t="t" l="l"/>
              <a:pathLst>
                <a:path h="1381090" w="4274726">
                  <a:moveTo>
                    <a:pt x="0" y="0"/>
                  </a:moveTo>
                  <a:lnTo>
                    <a:pt x="4274726" y="0"/>
                  </a:lnTo>
                  <a:lnTo>
                    <a:pt x="4274726" y="1381090"/>
                  </a:lnTo>
                  <a:lnTo>
                    <a:pt x="0" y="1381090"/>
                  </a:lnTo>
                  <a:close/>
                </a:path>
              </a:pathLst>
            </a:custGeom>
            <a:solidFill>
              <a:srgbClr val="FFFFFF"/>
            </a:solidFill>
          </p:spPr>
        </p:sp>
        <p:sp>
          <p:nvSpPr>
            <p:cNvPr name="TextBox 5" id="5"/>
            <p:cNvSpPr txBox="true"/>
            <p:nvPr/>
          </p:nvSpPr>
          <p:spPr>
            <a:xfrm>
              <a:off x="0" y="-9525"/>
              <a:ext cx="4274726" cy="1390615"/>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1028700" y="2008597"/>
            <a:ext cx="16230600" cy="673617"/>
            <a:chOff x="0" y="0"/>
            <a:chExt cx="4274726" cy="177414"/>
          </a:xfrm>
        </p:grpSpPr>
        <p:sp>
          <p:nvSpPr>
            <p:cNvPr name="Freeform 7" id="7"/>
            <p:cNvSpPr/>
            <p:nvPr/>
          </p:nvSpPr>
          <p:spPr>
            <a:xfrm flipH="false" flipV="false" rot="0">
              <a:off x="0" y="0"/>
              <a:ext cx="4274726" cy="177414"/>
            </a:xfrm>
            <a:custGeom>
              <a:avLst/>
              <a:gdLst/>
              <a:ahLst/>
              <a:cxnLst/>
              <a:rect r="r" b="b" t="t" l="l"/>
              <a:pathLst>
                <a:path h="177414" w="4274726">
                  <a:moveTo>
                    <a:pt x="0" y="0"/>
                  </a:moveTo>
                  <a:lnTo>
                    <a:pt x="4274726" y="0"/>
                  </a:lnTo>
                  <a:lnTo>
                    <a:pt x="4274726" y="177414"/>
                  </a:lnTo>
                  <a:lnTo>
                    <a:pt x="0" y="177414"/>
                  </a:lnTo>
                  <a:close/>
                </a:path>
              </a:pathLst>
            </a:custGeom>
            <a:solidFill>
              <a:srgbClr val="EFD349"/>
            </a:solidFill>
          </p:spPr>
        </p:sp>
        <p:sp>
          <p:nvSpPr>
            <p:cNvPr name="TextBox 8" id="8"/>
            <p:cNvSpPr txBox="true"/>
            <p:nvPr/>
          </p:nvSpPr>
          <p:spPr>
            <a:xfrm>
              <a:off x="0" y="-9525"/>
              <a:ext cx="4274726" cy="186939"/>
            </a:xfrm>
            <a:prstGeom prst="rect">
              <a:avLst/>
            </a:prstGeom>
          </p:spPr>
          <p:txBody>
            <a:bodyPr anchor="ctr" rtlCol="false" tIns="50800" lIns="50800" bIns="50800" rIns="50800"/>
            <a:lstStyle/>
            <a:p>
              <a:pPr algn="ctr">
                <a:lnSpc>
                  <a:spcPts val="2400"/>
                </a:lnSpc>
              </a:pPr>
            </a:p>
          </p:txBody>
        </p:sp>
      </p:grpSp>
      <p:sp>
        <p:nvSpPr>
          <p:cNvPr name="AutoShape 9" id="9"/>
          <p:cNvSpPr/>
          <p:nvPr/>
        </p:nvSpPr>
        <p:spPr>
          <a:xfrm flipV="true">
            <a:off x="12375589" y="7099142"/>
            <a:ext cx="2291277" cy="18850"/>
          </a:xfrm>
          <a:prstGeom prst="line">
            <a:avLst/>
          </a:prstGeom>
          <a:ln cap="flat" w="38100">
            <a:solidFill>
              <a:srgbClr val="054D8D"/>
            </a:solidFill>
            <a:prstDash val="solid"/>
            <a:headEnd type="none" len="sm" w="sm"/>
            <a:tailEnd type="none" len="sm" w="sm"/>
          </a:ln>
        </p:spPr>
      </p:sp>
      <p:sp>
        <p:nvSpPr>
          <p:cNvPr name="TextBox 10" id="10"/>
          <p:cNvSpPr txBox="true"/>
          <p:nvPr/>
        </p:nvSpPr>
        <p:spPr>
          <a:xfrm rot="0">
            <a:off x="9574110" y="3497871"/>
            <a:ext cx="6899810" cy="744855"/>
          </a:xfrm>
          <a:prstGeom prst="rect">
            <a:avLst/>
          </a:prstGeom>
        </p:spPr>
        <p:txBody>
          <a:bodyPr anchor="t" rtlCol="false" tIns="0" lIns="0" bIns="0" rIns="0">
            <a:spAutoFit/>
          </a:bodyPr>
          <a:lstStyle/>
          <a:p>
            <a:pPr algn="ctr">
              <a:lnSpc>
                <a:spcPts val="2730"/>
              </a:lnSpc>
            </a:pPr>
            <a:r>
              <a:rPr lang="en-US" b="true" sz="2100" spc="243">
                <a:solidFill>
                  <a:srgbClr val="013869"/>
                </a:solidFill>
                <a:latin typeface="Agrandir Bold"/>
                <a:ea typeface="Agrandir Bold"/>
                <a:cs typeface="Agrandir Bold"/>
                <a:sym typeface="Agrandir Bold"/>
              </a:rPr>
              <a:t>STEP 2: WHICH FORMULA WILL WE BE USING?</a:t>
            </a:r>
          </a:p>
        </p:txBody>
      </p:sp>
      <p:grpSp>
        <p:nvGrpSpPr>
          <p:cNvPr name="Group 11" id="11"/>
          <p:cNvGrpSpPr/>
          <p:nvPr/>
        </p:nvGrpSpPr>
        <p:grpSpPr>
          <a:xfrm rot="0">
            <a:off x="1028700" y="5351104"/>
            <a:ext cx="16230600" cy="4681317"/>
            <a:chOff x="0" y="0"/>
            <a:chExt cx="4274726" cy="1232939"/>
          </a:xfrm>
        </p:grpSpPr>
        <p:sp>
          <p:nvSpPr>
            <p:cNvPr name="Freeform 12" id="12"/>
            <p:cNvSpPr/>
            <p:nvPr/>
          </p:nvSpPr>
          <p:spPr>
            <a:xfrm flipH="false" flipV="false" rot="0">
              <a:off x="0" y="0"/>
              <a:ext cx="4274726" cy="1232939"/>
            </a:xfrm>
            <a:custGeom>
              <a:avLst/>
              <a:gdLst/>
              <a:ahLst/>
              <a:cxnLst/>
              <a:rect r="r" b="b" t="t" l="l"/>
              <a:pathLst>
                <a:path h="1232939" w="4274726">
                  <a:moveTo>
                    <a:pt x="0" y="0"/>
                  </a:moveTo>
                  <a:lnTo>
                    <a:pt x="4274726" y="0"/>
                  </a:lnTo>
                  <a:lnTo>
                    <a:pt x="4274726" y="1232939"/>
                  </a:lnTo>
                  <a:lnTo>
                    <a:pt x="0" y="1232939"/>
                  </a:lnTo>
                  <a:close/>
                </a:path>
              </a:pathLst>
            </a:custGeom>
            <a:solidFill>
              <a:srgbClr val="FFFFFF"/>
            </a:solidFill>
          </p:spPr>
        </p:sp>
        <p:sp>
          <p:nvSpPr>
            <p:cNvPr name="TextBox 13" id="13"/>
            <p:cNvSpPr txBox="true"/>
            <p:nvPr/>
          </p:nvSpPr>
          <p:spPr>
            <a:xfrm>
              <a:off x="0" y="-9525"/>
              <a:ext cx="4274726" cy="1242464"/>
            </a:xfrm>
            <a:prstGeom prst="rect">
              <a:avLst/>
            </a:prstGeom>
          </p:spPr>
          <p:txBody>
            <a:bodyPr anchor="ctr" rtlCol="false" tIns="50800" lIns="50800" bIns="50800" rIns="50800"/>
            <a:lstStyle/>
            <a:p>
              <a:pPr algn="ctr">
                <a:lnSpc>
                  <a:spcPts val="2400"/>
                </a:lnSpc>
              </a:pPr>
            </a:p>
          </p:txBody>
        </p:sp>
      </p:grpSp>
      <p:grpSp>
        <p:nvGrpSpPr>
          <p:cNvPr name="Group 14" id="14"/>
          <p:cNvGrpSpPr/>
          <p:nvPr/>
        </p:nvGrpSpPr>
        <p:grpSpPr>
          <a:xfrm rot="0">
            <a:off x="8966365" y="2682215"/>
            <a:ext cx="8292935" cy="7350206"/>
            <a:chOff x="0" y="0"/>
            <a:chExt cx="2184147" cy="1935857"/>
          </a:xfrm>
        </p:grpSpPr>
        <p:sp>
          <p:nvSpPr>
            <p:cNvPr name="Freeform 15" id="15"/>
            <p:cNvSpPr/>
            <p:nvPr/>
          </p:nvSpPr>
          <p:spPr>
            <a:xfrm flipH="false" flipV="false" rot="0">
              <a:off x="0" y="0"/>
              <a:ext cx="2184147" cy="1935857"/>
            </a:xfrm>
            <a:custGeom>
              <a:avLst/>
              <a:gdLst/>
              <a:ahLst/>
              <a:cxnLst/>
              <a:rect r="r" b="b" t="t" l="l"/>
              <a:pathLst>
                <a:path h="1935857" w="2184147">
                  <a:moveTo>
                    <a:pt x="0" y="0"/>
                  </a:moveTo>
                  <a:lnTo>
                    <a:pt x="2184147" y="0"/>
                  </a:lnTo>
                  <a:lnTo>
                    <a:pt x="2184147" y="1935857"/>
                  </a:lnTo>
                  <a:lnTo>
                    <a:pt x="0" y="1935857"/>
                  </a:lnTo>
                  <a:close/>
                </a:path>
              </a:pathLst>
            </a:custGeom>
            <a:solidFill>
              <a:srgbClr val="054D8D"/>
            </a:solidFill>
          </p:spPr>
        </p:sp>
        <p:sp>
          <p:nvSpPr>
            <p:cNvPr name="TextBox 16" id="16"/>
            <p:cNvSpPr txBox="true"/>
            <p:nvPr/>
          </p:nvSpPr>
          <p:spPr>
            <a:xfrm>
              <a:off x="0" y="-9525"/>
              <a:ext cx="2184147" cy="1945382"/>
            </a:xfrm>
            <a:prstGeom prst="rect">
              <a:avLst/>
            </a:prstGeom>
          </p:spPr>
          <p:txBody>
            <a:bodyPr anchor="ctr" rtlCol="false" tIns="50800" lIns="50800" bIns="50800" rIns="50800"/>
            <a:lstStyle/>
            <a:p>
              <a:pPr algn="ctr">
                <a:lnSpc>
                  <a:spcPts val="2400"/>
                </a:lnSpc>
              </a:pPr>
            </a:p>
          </p:txBody>
        </p:sp>
      </p:grpSp>
      <p:sp>
        <p:nvSpPr>
          <p:cNvPr name="Freeform 17" id="17"/>
          <p:cNvSpPr/>
          <p:nvPr/>
        </p:nvSpPr>
        <p:spPr>
          <a:xfrm flipH="false" flipV="false" rot="0">
            <a:off x="15768046" y="7099142"/>
            <a:ext cx="2519954" cy="3574403"/>
          </a:xfrm>
          <a:custGeom>
            <a:avLst/>
            <a:gdLst/>
            <a:ahLst/>
            <a:cxnLst/>
            <a:rect r="r" b="b" t="t" l="l"/>
            <a:pathLst>
              <a:path h="3574403" w="2519954">
                <a:moveTo>
                  <a:pt x="0" y="0"/>
                </a:moveTo>
                <a:lnTo>
                  <a:pt x="2519954" y="0"/>
                </a:lnTo>
                <a:lnTo>
                  <a:pt x="2519954" y="3574403"/>
                </a:lnTo>
                <a:lnTo>
                  <a:pt x="0" y="3574403"/>
                </a:lnTo>
                <a:lnTo>
                  <a:pt x="0" y="0"/>
                </a:lnTo>
                <a:close/>
              </a:path>
            </a:pathLst>
          </a:custGeom>
          <a:blipFill>
            <a:blip r:embed="rId3"/>
            <a:stretch>
              <a:fillRect l="0" t="0" r="0" b="0"/>
            </a:stretch>
          </a:blipFill>
        </p:spPr>
      </p:sp>
      <p:sp>
        <p:nvSpPr>
          <p:cNvPr name="AutoShape 18" id="18"/>
          <p:cNvSpPr/>
          <p:nvPr/>
        </p:nvSpPr>
        <p:spPr>
          <a:xfrm flipV="true">
            <a:off x="12375589" y="9205522"/>
            <a:ext cx="2291277" cy="18850"/>
          </a:xfrm>
          <a:prstGeom prst="line">
            <a:avLst/>
          </a:prstGeom>
          <a:ln cap="flat" w="38100">
            <a:solidFill>
              <a:srgbClr val="054D8D"/>
            </a:solidFill>
            <a:prstDash val="solid"/>
            <a:headEnd type="none" len="sm" w="sm"/>
            <a:tailEnd type="none" len="sm" w="sm"/>
          </a:ln>
        </p:spPr>
      </p:sp>
      <p:sp>
        <p:nvSpPr>
          <p:cNvPr name="Freeform 19" id="19"/>
          <p:cNvSpPr/>
          <p:nvPr/>
        </p:nvSpPr>
        <p:spPr>
          <a:xfrm flipH="false" flipV="false" rot="0">
            <a:off x="1206335" y="4242726"/>
            <a:ext cx="2726160" cy="2733297"/>
          </a:xfrm>
          <a:custGeom>
            <a:avLst/>
            <a:gdLst/>
            <a:ahLst/>
            <a:cxnLst/>
            <a:rect r="r" b="b" t="t" l="l"/>
            <a:pathLst>
              <a:path h="2733297" w="2726160">
                <a:moveTo>
                  <a:pt x="0" y="0"/>
                </a:moveTo>
                <a:lnTo>
                  <a:pt x="2726160" y="0"/>
                </a:lnTo>
                <a:lnTo>
                  <a:pt x="2726160" y="2733297"/>
                </a:lnTo>
                <a:lnTo>
                  <a:pt x="0" y="2733297"/>
                </a:lnTo>
                <a:lnTo>
                  <a:pt x="0" y="0"/>
                </a:lnTo>
                <a:close/>
              </a:path>
            </a:pathLst>
          </a:custGeom>
          <a:blipFill>
            <a:blip r:embed="rId4"/>
            <a:stretch>
              <a:fillRect l="0" t="0" r="0" b="0"/>
            </a:stretch>
          </a:blipFill>
        </p:spPr>
      </p:sp>
      <p:sp>
        <p:nvSpPr>
          <p:cNvPr name="Freeform 20" id="20"/>
          <p:cNvSpPr/>
          <p:nvPr/>
        </p:nvSpPr>
        <p:spPr>
          <a:xfrm flipH="false" flipV="false" rot="0">
            <a:off x="5600313" y="3749924"/>
            <a:ext cx="2992819" cy="2787151"/>
          </a:xfrm>
          <a:custGeom>
            <a:avLst/>
            <a:gdLst/>
            <a:ahLst/>
            <a:cxnLst/>
            <a:rect r="r" b="b" t="t" l="l"/>
            <a:pathLst>
              <a:path h="2787151" w="2992819">
                <a:moveTo>
                  <a:pt x="0" y="0"/>
                </a:moveTo>
                <a:lnTo>
                  <a:pt x="2992819" y="0"/>
                </a:lnTo>
                <a:lnTo>
                  <a:pt x="2992819" y="2787152"/>
                </a:lnTo>
                <a:lnTo>
                  <a:pt x="0" y="2787152"/>
                </a:lnTo>
                <a:lnTo>
                  <a:pt x="0" y="0"/>
                </a:lnTo>
                <a:close/>
              </a:path>
            </a:pathLst>
          </a:custGeom>
          <a:blipFill>
            <a:blip r:embed="rId5"/>
            <a:stretch>
              <a:fillRect l="0" t="0" r="0" b="0"/>
            </a:stretch>
          </a:blipFill>
        </p:spPr>
      </p:sp>
      <p:sp>
        <p:nvSpPr>
          <p:cNvPr name="Freeform 21" id="21"/>
          <p:cNvSpPr/>
          <p:nvPr/>
        </p:nvSpPr>
        <p:spPr>
          <a:xfrm flipH="false" flipV="false" rot="0">
            <a:off x="6407433" y="6718289"/>
            <a:ext cx="2002002" cy="1946947"/>
          </a:xfrm>
          <a:custGeom>
            <a:avLst/>
            <a:gdLst/>
            <a:ahLst/>
            <a:cxnLst/>
            <a:rect r="r" b="b" t="t" l="l"/>
            <a:pathLst>
              <a:path h="1946947" w="2002002">
                <a:moveTo>
                  <a:pt x="0" y="0"/>
                </a:moveTo>
                <a:lnTo>
                  <a:pt x="2002001" y="0"/>
                </a:lnTo>
                <a:lnTo>
                  <a:pt x="2002001" y="1946947"/>
                </a:lnTo>
                <a:lnTo>
                  <a:pt x="0" y="1946947"/>
                </a:lnTo>
                <a:lnTo>
                  <a:pt x="0" y="0"/>
                </a:lnTo>
                <a:close/>
              </a:path>
            </a:pathLst>
          </a:custGeom>
          <a:blipFill>
            <a:blip r:embed="rId6"/>
            <a:stretch>
              <a:fillRect l="0" t="0" r="0" b="0"/>
            </a:stretch>
          </a:blipFill>
        </p:spPr>
      </p:sp>
      <p:sp>
        <p:nvSpPr>
          <p:cNvPr name="Freeform 22" id="22"/>
          <p:cNvSpPr/>
          <p:nvPr/>
        </p:nvSpPr>
        <p:spPr>
          <a:xfrm flipH="false" flipV="false" rot="0">
            <a:off x="1721684" y="6862487"/>
            <a:ext cx="3694932" cy="2912045"/>
          </a:xfrm>
          <a:custGeom>
            <a:avLst/>
            <a:gdLst/>
            <a:ahLst/>
            <a:cxnLst/>
            <a:rect r="r" b="b" t="t" l="l"/>
            <a:pathLst>
              <a:path h="2912045" w="3694932">
                <a:moveTo>
                  <a:pt x="0" y="0"/>
                </a:moveTo>
                <a:lnTo>
                  <a:pt x="3694932" y="0"/>
                </a:lnTo>
                <a:lnTo>
                  <a:pt x="3694932" y="2912045"/>
                </a:lnTo>
                <a:lnTo>
                  <a:pt x="0" y="2912045"/>
                </a:lnTo>
                <a:lnTo>
                  <a:pt x="0" y="0"/>
                </a:lnTo>
                <a:close/>
              </a:path>
            </a:pathLst>
          </a:custGeom>
          <a:blipFill>
            <a:blip r:embed="rId7"/>
            <a:stretch>
              <a:fillRect l="0" t="0" r="0" b="0"/>
            </a:stretch>
          </a:blipFill>
        </p:spPr>
      </p:sp>
      <p:sp>
        <p:nvSpPr>
          <p:cNvPr name="Freeform 23" id="23"/>
          <p:cNvSpPr/>
          <p:nvPr/>
        </p:nvSpPr>
        <p:spPr>
          <a:xfrm flipH="false" flipV="false" rot="0">
            <a:off x="11497072" y="6813808"/>
            <a:ext cx="3231520" cy="2221670"/>
          </a:xfrm>
          <a:custGeom>
            <a:avLst/>
            <a:gdLst/>
            <a:ahLst/>
            <a:cxnLst/>
            <a:rect r="r" b="b" t="t" l="l"/>
            <a:pathLst>
              <a:path h="2221670" w="3231520">
                <a:moveTo>
                  <a:pt x="0" y="0"/>
                </a:moveTo>
                <a:lnTo>
                  <a:pt x="3231521" y="0"/>
                </a:lnTo>
                <a:lnTo>
                  <a:pt x="3231521" y="2221671"/>
                </a:lnTo>
                <a:lnTo>
                  <a:pt x="0" y="2221671"/>
                </a:lnTo>
                <a:lnTo>
                  <a:pt x="0" y="0"/>
                </a:lnTo>
                <a:close/>
              </a:path>
            </a:pathLst>
          </a:custGeom>
          <a:blipFill>
            <a:blip r:embed="rId8"/>
            <a:stretch>
              <a:fillRect l="0" t="0" r="0" b="0"/>
            </a:stretch>
          </a:blipFill>
        </p:spPr>
      </p:sp>
      <p:sp>
        <p:nvSpPr>
          <p:cNvPr name="Freeform 24" id="24"/>
          <p:cNvSpPr/>
          <p:nvPr/>
        </p:nvSpPr>
        <p:spPr>
          <a:xfrm flipH="false" flipV="false" rot="0">
            <a:off x="13911855" y="3556418"/>
            <a:ext cx="2562065" cy="2562065"/>
          </a:xfrm>
          <a:custGeom>
            <a:avLst/>
            <a:gdLst/>
            <a:ahLst/>
            <a:cxnLst/>
            <a:rect r="r" b="b" t="t" l="l"/>
            <a:pathLst>
              <a:path h="2562065" w="2562065">
                <a:moveTo>
                  <a:pt x="0" y="0"/>
                </a:moveTo>
                <a:lnTo>
                  <a:pt x="2562066" y="0"/>
                </a:lnTo>
                <a:lnTo>
                  <a:pt x="2562066" y="2562065"/>
                </a:lnTo>
                <a:lnTo>
                  <a:pt x="0" y="2562065"/>
                </a:lnTo>
                <a:lnTo>
                  <a:pt x="0" y="0"/>
                </a:lnTo>
                <a:close/>
              </a:path>
            </a:pathLst>
          </a:custGeom>
          <a:blipFill>
            <a:blip r:embed="rId9"/>
            <a:stretch>
              <a:fillRect l="0" t="0" r="0" b="0"/>
            </a:stretch>
          </a:blipFill>
        </p:spPr>
      </p:sp>
      <p:sp>
        <p:nvSpPr>
          <p:cNvPr name="Freeform 25" id="25"/>
          <p:cNvSpPr/>
          <p:nvPr/>
        </p:nvSpPr>
        <p:spPr>
          <a:xfrm flipH="false" flipV="false" rot="0">
            <a:off x="9707695" y="3556418"/>
            <a:ext cx="2667894" cy="2667894"/>
          </a:xfrm>
          <a:custGeom>
            <a:avLst/>
            <a:gdLst/>
            <a:ahLst/>
            <a:cxnLst/>
            <a:rect r="r" b="b" t="t" l="l"/>
            <a:pathLst>
              <a:path h="2667894" w="2667894">
                <a:moveTo>
                  <a:pt x="0" y="0"/>
                </a:moveTo>
                <a:lnTo>
                  <a:pt x="2667894" y="0"/>
                </a:lnTo>
                <a:lnTo>
                  <a:pt x="2667894" y="2667894"/>
                </a:lnTo>
                <a:lnTo>
                  <a:pt x="0" y="2667894"/>
                </a:lnTo>
                <a:lnTo>
                  <a:pt x="0" y="0"/>
                </a:lnTo>
                <a:close/>
              </a:path>
            </a:pathLst>
          </a:custGeom>
          <a:blipFill>
            <a:blip r:embed="rId10"/>
            <a:stretch>
              <a:fillRect l="0" t="0" r="0" b="0"/>
            </a:stretch>
          </a:blipFill>
        </p:spPr>
      </p:sp>
      <p:sp>
        <p:nvSpPr>
          <p:cNvPr name="Freeform 26" id="26"/>
          <p:cNvSpPr/>
          <p:nvPr/>
        </p:nvSpPr>
        <p:spPr>
          <a:xfrm flipH="false" flipV="false" rot="0">
            <a:off x="3932495" y="3017046"/>
            <a:ext cx="1801282" cy="1792230"/>
          </a:xfrm>
          <a:custGeom>
            <a:avLst/>
            <a:gdLst/>
            <a:ahLst/>
            <a:cxnLst/>
            <a:rect r="r" b="b" t="t" l="l"/>
            <a:pathLst>
              <a:path h="1792230" w="1801282">
                <a:moveTo>
                  <a:pt x="0" y="0"/>
                </a:moveTo>
                <a:lnTo>
                  <a:pt x="1801282" y="0"/>
                </a:lnTo>
                <a:lnTo>
                  <a:pt x="1801282" y="1792230"/>
                </a:lnTo>
                <a:lnTo>
                  <a:pt x="0" y="1792230"/>
                </a:lnTo>
                <a:lnTo>
                  <a:pt x="0" y="0"/>
                </a:lnTo>
                <a:close/>
              </a:path>
            </a:pathLst>
          </a:custGeom>
          <a:blipFill>
            <a:blip r:embed="rId11"/>
            <a:stretch>
              <a:fillRect l="0" t="0" r="0" b="0"/>
            </a:stretch>
          </a:blipFill>
        </p:spPr>
      </p:sp>
      <p:grpSp>
        <p:nvGrpSpPr>
          <p:cNvPr name="Group 27" id="27"/>
          <p:cNvGrpSpPr/>
          <p:nvPr/>
        </p:nvGrpSpPr>
        <p:grpSpPr>
          <a:xfrm rot="0">
            <a:off x="1206335" y="602530"/>
            <a:ext cx="12542790" cy="1778602"/>
            <a:chOff x="0" y="0"/>
            <a:chExt cx="16723720" cy="2371469"/>
          </a:xfrm>
        </p:grpSpPr>
        <p:sp>
          <p:nvSpPr>
            <p:cNvPr name="TextBox 28" id="28"/>
            <p:cNvSpPr txBox="true"/>
            <p:nvPr/>
          </p:nvSpPr>
          <p:spPr>
            <a:xfrm rot="0">
              <a:off x="0" y="-152400"/>
              <a:ext cx="16723720" cy="1568873"/>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EQUIPMENT</a:t>
              </a:r>
            </a:p>
          </p:txBody>
        </p:sp>
        <p:sp>
          <p:nvSpPr>
            <p:cNvPr name="TextBox 29" id="29"/>
            <p:cNvSpPr txBox="true"/>
            <p:nvPr/>
          </p:nvSpPr>
          <p:spPr>
            <a:xfrm rot="0">
              <a:off x="0" y="1647593"/>
              <a:ext cx="16723720" cy="723876"/>
            </a:xfrm>
            <a:prstGeom prst="rect">
              <a:avLst/>
            </a:prstGeom>
          </p:spPr>
          <p:txBody>
            <a:bodyPr anchor="t" rtlCol="false" tIns="0" lIns="0" bIns="0" rIns="0">
              <a:spAutoFit/>
            </a:bodyPr>
            <a:lstStyle/>
            <a:p>
              <a:pPr algn="l">
                <a:lnSpc>
                  <a:spcPts val="3900"/>
                </a:lnSpc>
              </a:pPr>
            </a:p>
          </p:txBody>
        </p:sp>
      </p:grpSp>
      <p:sp>
        <p:nvSpPr>
          <p:cNvPr name="TextBox 30" id="30"/>
          <p:cNvSpPr txBox="true"/>
          <p:nvPr/>
        </p:nvSpPr>
        <p:spPr>
          <a:xfrm rot="0">
            <a:off x="1693322" y="2088080"/>
            <a:ext cx="6899810" cy="490855"/>
          </a:xfrm>
          <a:prstGeom prst="rect">
            <a:avLst/>
          </a:prstGeom>
        </p:spPr>
        <p:txBody>
          <a:bodyPr anchor="t" rtlCol="false" tIns="0" lIns="0" bIns="0" rIns="0">
            <a:spAutoFit/>
          </a:bodyPr>
          <a:lstStyle/>
          <a:p>
            <a:pPr algn="ctr">
              <a:lnSpc>
                <a:spcPts val="3379"/>
              </a:lnSpc>
            </a:pPr>
            <a:r>
              <a:rPr lang="en-US" b="true" sz="2599" spc="301">
                <a:solidFill>
                  <a:srgbClr val="013869"/>
                </a:solidFill>
                <a:latin typeface="Agrandir Bold"/>
                <a:ea typeface="Agrandir Bold"/>
                <a:cs typeface="Agrandir Bold"/>
                <a:sym typeface="Agrandir Bold"/>
              </a:rPr>
              <a:t>HARDWARE TOOLS</a:t>
            </a:r>
          </a:p>
        </p:txBody>
      </p:sp>
      <p:sp>
        <p:nvSpPr>
          <p:cNvPr name="TextBox 31" id="31"/>
          <p:cNvSpPr txBox="true"/>
          <p:nvPr/>
        </p:nvSpPr>
        <p:spPr>
          <a:xfrm rot="0">
            <a:off x="9707695" y="2052354"/>
            <a:ext cx="6899810" cy="490855"/>
          </a:xfrm>
          <a:prstGeom prst="rect">
            <a:avLst/>
          </a:prstGeom>
        </p:spPr>
        <p:txBody>
          <a:bodyPr anchor="t" rtlCol="false" tIns="0" lIns="0" bIns="0" rIns="0">
            <a:spAutoFit/>
          </a:bodyPr>
          <a:lstStyle/>
          <a:p>
            <a:pPr algn="ctr">
              <a:lnSpc>
                <a:spcPts val="3379"/>
              </a:lnSpc>
            </a:pPr>
            <a:r>
              <a:rPr lang="en-US" b="true" sz="2599" spc="301">
                <a:solidFill>
                  <a:srgbClr val="013869"/>
                </a:solidFill>
                <a:latin typeface="Agrandir Bold"/>
                <a:ea typeface="Agrandir Bold"/>
                <a:cs typeface="Agrandir Bold"/>
                <a:sym typeface="Agrandir Bold"/>
              </a:rPr>
              <a:t>SOFWARE TOOLS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C9B5E"/>
        </a:solidFill>
      </p:bgPr>
    </p:bg>
    <p:spTree>
      <p:nvGrpSpPr>
        <p:cNvPr id="1" name=""/>
        <p:cNvGrpSpPr/>
        <p:nvPr/>
      </p:nvGrpSpPr>
      <p:grpSpPr>
        <a:xfrm>
          <a:off x="0" y="0"/>
          <a:ext cx="0" cy="0"/>
          <a:chOff x="0" y="0"/>
          <a:chExt cx="0" cy="0"/>
        </a:xfrm>
      </p:grpSpPr>
      <p:sp>
        <p:nvSpPr>
          <p:cNvPr name="Freeform 2" id="2"/>
          <p:cNvSpPr/>
          <p:nvPr/>
        </p:nvSpPr>
        <p:spPr>
          <a:xfrm flipH="false" flipV="false" rot="-1916104">
            <a:off x="4799991" y="3745983"/>
            <a:ext cx="15858347" cy="2795034"/>
          </a:xfrm>
          <a:custGeom>
            <a:avLst/>
            <a:gdLst/>
            <a:ahLst/>
            <a:cxnLst/>
            <a:rect r="r" b="b" t="t" l="l"/>
            <a:pathLst>
              <a:path h="2795034" w="15858347">
                <a:moveTo>
                  <a:pt x="0" y="0"/>
                </a:moveTo>
                <a:lnTo>
                  <a:pt x="15858347" y="0"/>
                </a:lnTo>
                <a:lnTo>
                  <a:pt x="15858347" y="2795034"/>
                </a:lnTo>
                <a:lnTo>
                  <a:pt x="0" y="2795034"/>
                </a:lnTo>
                <a:lnTo>
                  <a:pt x="0" y="0"/>
                </a:lnTo>
                <a:close/>
              </a:path>
            </a:pathLst>
          </a:custGeom>
          <a:blipFill>
            <a:blip r:embed="rId2"/>
            <a:stretch>
              <a:fillRect l="0" t="0" r="0" b="0"/>
            </a:stretch>
          </a:blipFill>
        </p:spPr>
      </p:sp>
      <p:sp>
        <p:nvSpPr>
          <p:cNvPr name="Freeform 3" id="3"/>
          <p:cNvSpPr/>
          <p:nvPr/>
        </p:nvSpPr>
        <p:spPr>
          <a:xfrm flipH="false" flipV="false" rot="-1353693">
            <a:off x="-4132114" y="954288"/>
            <a:ext cx="12978711" cy="2346984"/>
          </a:xfrm>
          <a:custGeom>
            <a:avLst/>
            <a:gdLst/>
            <a:ahLst/>
            <a:cxnLst/>
            <a:rect r="r" b="b" t="t" l="l"/>
            <a:pathLst>
              <a:path h="2346984" w="12978711">
                <a:moveTo>
                  <a:pt x="0" y="0"/>
                </a:moveTo>
                <a:lnTo>
                  <a:pt x="12978711" y="0"/>
                </a:lnTo>
                <a:lnTo>
                  <a:pt x="12978711" y="2346983"/>
                </a:lnTo>
                <a:lnTo>
                  <a:pt x="0" y="2346983"/>
                </a:lnTo>
                <a:lnTo>
                  <a:pt x="0" y="0"/>
                </a:lnTo>
                <a:close/>
              </a:path>
            </a:pathLst>
          </a:custGeom>
          <a:blipFill>
            <a:blip r:embed="rId3"/>
            <a:stretch>
              <a:fillRect l="0" t="0" r="0" b="0"/>
            </a:stretch>
          </a:blipFill>
        </p:spPr>
      </p:sp>
      <p:sp>
        <p:nvSpPr>
          <p:cNvPr name="Freeform 4" id="4"/>
          <p:cNvSpPr/>
          <p:nvPr/>
        </p:nvSpPr>
        <p:spPr>
          <a:xfrm flipH="false" flipV="false" rot="2700000">
            <a:off x="2442011" y="543034"/>
            <a:ext cx="875203" cy="2341681"/>
          </a:xfrm>
          <a:custGeom>
            <a:avLst/>
            <a:gdLst/>
            <a:ahLst/>
            <a:cxnLst/>
            <a:rect r="r" b="b" t="t" l="l"/>
            <a:pathLst>
              <a:path h="2341681" w="875203">
                <a:moveTo>
                  <a:pt x="0" y="0"/>
                </a:moveTo>
                <a:lnTo>
                  <a:pt x="875203" y="0"/>
                </a:lnTo>
                <a:lnTo>
                  <a:pt x="875203" y="2341681"/>
                </a:lnTo>
                <a:lnTo>
                  <a:pt x="0" y="2341681"/>
                </a:lnTo>
                <a:lnTo>
                  <a:pt x="0" y="0"/>
                </a:lnTo>
                <a:close/>
              </a:path>
            </a:pathLst>
          </a:custGeom>
          <a:blipFill>
            <a:blip r:embed="rId4"/>
            <a:stretch>
              <a:fillRect l="0" t="0" r="0" b="0"/>
            </a:stretch>
          </a:blipFill>
        </p:spPr>
      </p:sp>
      <p:sp>
        <p:nvSpPr>
          <p:cNvPr name="Freeform 5" id="5"/>
          <p:cNvSpPr/>
          <p:nvPr/>
        </p:nvSpPr>
        <p:spPr>
          <a:xfrm flipH="false" flipV="false" rot="-2612874">
            <a:off x="-702392" y="7054207"/>
            <a:ext cx="4889329" cy="2407995"/>
          </a:xfrm>
          <a:custGeom>
            <a:avLst/>
            <a:gdLst/>
            <a:ahLst/>
            <a:cxnLst/>
            <a:rect r="r" b="b" t="t" l="l"/>
            <a:pathLst>
              <a:path h="2407995" w="4889329">
                <a:moveTo>
                  <a:pt x="0" y="0"/>
                </a:moveTo>
                <a:lnTo>
                  <a:pt x="4889329" y="0"/>
                </a:lnTo>
                <a:lnTo>
                  <a:pt x="4889329" y="2407995"/>
                </a:lnTo>
                <a:lnTo>
                  <a:pt x="0" y="2407995"/>
                </a:lnTo>
                <a:lnTo>
                  <a:pt x="0" y="0"/>
                </a:lnTo>
                <a:close/>
              </a:path>
            </a:pathLst>
          </a:custGeom>
          <a:blipFill>
            <a:blip r:embed="rId5"/>
            <a:stretch>
              <a:fillRect l="0" t="0" r="0" b="0"/>
            </a:stretch>
          </a:blipFill>
        </p:spPr>
      </p:sp>
      <p:sp>
        <p:nvSpPr>
          <p:cNvPr name="Freeform 6" id="6"/>
          <p:cNvSpPr/>
          <p:nvPr/>
        </p:nvSpPr>
        <p:spPr>
          <a:xfrm flipH="false" flipV="false" rot="0">
            <a:off x="6345059" y="1713874"/>
            <a:ext cx="11134321" cy="7529585"/>
          </a:xfrm>
          <a:custGeom>
            <a:avLst/>
            <a:gdLst/>
            <a:ahLst/>
            <a:cxnLst/>
            <a:rect r="r" b="b" t="t" l="l"/>
            <a:pathLst>
              <a:path h="7529585" w="11134321">
                <a:moveTo>
                  <a:pt x="0" y="0"/>
                </a:moveTo>
                <a:lnTo>
                  <a:pt x="11134322" y="0"/>
                </a:lnTo>
                <a:lnTo>
                  <a:pt x="11134322" y="7529585"/>
                </a:lnTo>
                <a:lnTo>
                  <a:pt x="0" y="7529585"/>
                </a:lnTo>
                <a:lnTo>
                  <a:pt x="0" y="0"/>
                </a:lnTo>
                <a:close/>
              </a:path>
            </a:pathLst>
          </a:custGeom>
          <a:blipFill>
            <a:blip r:embed="rId6"/>
            <a:stretch>
              <a:fillRect l="0" t="0" r="0" b="0"/>
            </a:stretch>
          </a:blipFill>
        </p:spPr>
      </p:sp>
      <p:sp>
        <p:nvSpPr>
          <p:cNvPr name="TextBox 7" id="7"/>
          <p:cNvSpPr txBox="true"/>
          <p:nvPr/>
        </p:nvSpPr>
        <p:spPr>
          <a:xfrm rot="0">
            <a:off x="4691400" y="2331807"/>
            <a:ext cx="13596600" cy="571482"/>
          </a:xfrm>
          <a:prstGeom prst="rect">
            <a:avLst/>
          </a:prstGeom>
        </p:spPr>
        <p:txBody>
          <a:bodyPr anchor="t" rtlCol="false" tIns="0" lIns="0" bIns="0" rIns="0">
            <a:spAutoFit/>
          </a:bodyPr>
          <a:lstStyle/>
          <a:p>
            <a:pPr algn="ctr">
              <a:lnSpc>
                <a:spcPts val="3900"/>
              </a:lnSpc>
            </a:pPr>
          </a:p>
        </p:txBody>
      </p:sp>
      <p:sp>
        <p:nvSpPr>
          <p:cNvPr name="TextBox 8" id="8"/>
          <p:cNvSpPr txBox="true"/>
          <p:nvPr/>
        </p:nvSpPr>
        <p:spPr>
          <a:xfrm rot="0">
            <a:off x="-246799" y="3190712"/>
            <a:ext cx="7204183" cy="2826235"/>
          </a:xfrm>
          <a:prstGeom prst="rect">
            <a:avLst/>
          </a:prstGeom>
        </p:spPr>
        <p:txBody>
          <a:bodyPr anchor="t" rtlCol="false" tIns="0" lIns="0" bIns="0" rIns="0">
            <a:spAutoFit/>
          </a:bodyPr>
          <a:lstStyle/>
          <a:p>
            <a:pPr algn="ctr">
              <a:lnSpc>
                <a:spcPts val="6929"/>
              </a:lnSpc>
            </a:pPr>
            <a:r>
              <a:rPr lang="en-US" b="true" sz="6132">
                <a:solidFill>
                  <a:srgbClr val="FFFFFF"/>
                </a:solidFill>
                <a:latin typeface="Agrandir Bold"/>
                <a:ea typeface="Agrandir Bold"/>
                <a:cs typeface="Agrandir Bold"/>
                <a:sym typeface="Agrandir Bold"/>
                <a:hlinkClick r:id="rId7" tooltip="https://docs.google.com/document/d/1EkWGdXQO1-ZgqhONNRQ-aAZSeUE2djiwmHg9gZZtr4A/edit?tab=t.0#heading=h.cmrp44fok8qr"/>
              </a:rPr>
              <a:t>HARDWARE DESIGN AND SCHEMATIC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C9B5E"/>
        </a:solidFill>
      </p:bgPr>
    </p:bg>
    <p:spTree>
      <p:nvGrpSpPr>
        <p:cNvPr id="1" name=""/>
        <p:cNvGrpSpPr/>
        <p:nvPr/>
      </p:nvGrpSpPr>
      <p:grpSpPr>
        <a:xfrm>
          <a:off x="0" y="0"/>
          <a:ext cx="0" cy="0"/>
          <a:chOff x="0" y="0"/>
          <a:chExt cx="0" cy="0"/>
        </a:xfrm>
      </p:grpSpPr>
      <p:sp>
        <p:nvSpPr>
          <p:cNvPr name="TextBox 2" id="2"/>
          <p:cNvSpPr txBox="true"/>
          <p:nvPr/>
        </p:nvSpPr>
        <p:spPr>
          <a:xfrm rot="0">
            <a:off x="1028700" y="304414"/>
            <a:ext cx="16837922" cy="1286647"/>
          </a:xfrm>
          <a:prstGeom prst="rect">
            <a:avLst/>
          </a:prstGeom>
        </p:spPr>
        <p:txBody>
          <a:bodyPr anchor="t" rtlCol="false" tIns="0" lIns="0" bIns="0" rIns="0">
            <a:spAutoFit/>
          </a:bodyPr>
          <a:lstStyle/>
          <a:p>
            <a:pPr algn="l">
              <a:lnSpc>
                <a:spcPts val="8343"/>
              </a:lnSpc>
            </a:pPr>
            <a:r>
              <a:rPr lang="en-US" sz="7383" b="true">
                <a:solidFill>
                  <a:srgbClr val="FFFFFF"/>
                </a:solidFill>
                <a:latin typeface="Agrandir Bold"/>
                <a:ea typeface="Agrandir Bold"/>
                <a:cs typeface="Agrandir Bold"/>
                <a:sym typeface="Agrandir Bold"/>
              </a:rPr>
              <a:t>Penjelasan Hardware</a:t>
            </a:r>
          </a:p>
        </p:txBody>
      </p:sp>
      <p:sp>
        <p:nvSpPr>
          <p:cNvPr name="TextBox 3" id="3"/>
          <p:cNvSpPr txBox="true"/>
          <p:nvPr/>
        </p:nvSpPr>
        <p:spPr>
          <a:xfrm rot="0">
            <a:off x="725039" y="1889759"/>
            <a:ext cx="16837922" cy="8206028"/>
          </a:xfrm>
          <a:prstGeom prst="rect">
            <a:avLst/>
          </a:prstGeom>
        </p:spPr>
        <p:txBody>
          <a:bodyPr anchor="t" rtlCol="false" tIns="0" lIns="0" bIns="0" rIns="0">
            <a:spAutoFit/>
          </a:bodyPr>
          <a:lstStyle/>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Arduino Uno: </a:t>
            </a:r>
            <a:r>
              <a:rPr lang="en-US" sz="2605">
                <a:solidFill>
                  <a:srgbClr val="FFFFFF"/>
                </a:solidFill>
                <a:latin typeface="Agrandir"/>
                <a:ea typeface="Agrandir"/>
                <a:cs typeface="Agrandir"/>
                <a:sym typeface="Agrandir"/>
              </a:rPr>
              <a:t>Mikrokontroler utama yang memproses data dari sensor suara dan mengendalikan output sistem deteksi kebisingan, sehingga semua komponen dapat berfungsi secara sinkron dan responsif.</a:t>
            </a:r>
          </a:p>
          <a:p>
            <a:pPr algn="just">
              <a:lnSpc>
                <a:spcPts val="3387"/>
              </a:lnSpc>
            </a:pPr>
          </a:p>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Sensor Suara:</a:t>
            </a:r>
            <a:r>
              <a:rPr lang="en-US" sz="2605">
                <a:solidFill>
                  <a:srgbClr val="FFFFFF"/>
                </a:solidFill>
                <a:latin typeface="Agrandir"/>
                <a:ea typeface="Agrandir"/>
                <a:cs typeface="Agrandir"/>
                <a:sym typeface="Agrandir"/>
              </a:rPr>
              <a:t> Mengubah gelombang suara menjadi sinyal listrik yang diperkuat dan dibaca oleh Arduino untuk mengukur intensitas suara secara akurat di lingkungan sekitar.</a:t>
            </a:r>
          </a:p>
          <a:p>
            <a:pPr algn="just">
              <a:lnSpc>
                <a:spcPts val="3387"/>
              </a:lnSpc>
            </a:pPr>
          </a:p>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LED Indikator: </a:t>
            </a:r>
            <a:r>
              <a:rPr lang="en-US" sz="2605">
                <a:solidFill>
                  <a:srgbClr val="FFFFFF"/>
                </a:solidFill>
                <a:latin typeface="Agrandir"/>
                <a:ea typeface="Agrandir"/>
                <a:cs typeface="Agrandir"/>
                <a:sym typeface="Agrandir"/>
              </a:rPr>
              <a:t>Tiga LED (hijau, kuning, merah) menunjukkan tingkat kebisingan rendah, sedang, dan tinggi secara visual, memudahkan pemantauan kondisi suara secara langsung.</a:t>
            </a:r>
          </a:p>
          <a:p>
            <a:pPr algn="just">
              <a:lnSpc>
                <a:spcPts val="3387"/>
              </a:lnSpc>
            </a:pPr>
          </a:p>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Resistor:</a:t>
            </a:r>
            <a:r>
              <a:rPr lang="en-US" sz="2605">
                <a:solidFill>
                  <a:srgbClr val="FFFFFF"/>
                </a:solidFill>
                <a:latin typeface="Agrandir"/>
                <a:ea typeface="Agrandir"/>
                <a:cs typeface="Agrandir"/>
                <a:sym typeface="Agrandir"/>
              </a:rPr>
              <a:t> Membatasi arus ke LED agar tidak rusak, menggunakan nilai resistansi 220Ω per LED untuk memastikan komponen</a:t>
            </a:r>
            <a:r>
              <a:rPr lang="en-US" sz="2605">
                <a:solidFill>
                  <a:srgbClr val="FFFFFF"/>
                </a:solidFill>
                <a:latin typeface="Agrandir"/>
                <a:ea typeface="Agrandir"/>
                <a:cs typeface="Agrandir"/>
                <a:sym typeface="Agrandir"/>
              </a:rPr>
              <a:t> elektr</a:t>
            </a:r>
            <a:r>
              <a:rPr lang="en-US" sz="2605">
                <a:solidFill>
                  <a:srgbClr val="FFFFFF"/>
                </a:solidFill>
                <a:latin typeface="Agrandir"/>
                <a:ea typeface="Agrandir"/>
                <a:cs typeface="Agrandir"/>
                <a:sym typeface="Agrandir"/>
              </a:rPr>
              <a:t>onik bekerja dalam batas aman.</a:t>
            </a:r>
          </a:p>
          <a:p>
            <a:pPr algn="just">
              <a:lnSpc>
                <a:spcPts val="3387"/>
              </a:lnSpc>
            </a:pPr>
          </a:p>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Potensiometer:</a:t>
            </a:r>
            <a:r>
              <a:rPr lang="en-US" sz="2605">
                <a:solidFill>
                  <a:srgbClr val="FFFFFF"/>
                </a:solidFill>
                <a:latin typeface="Agrandir"/>
                <a:ea typeface="Agrandir"/>
                <a:cs typeface="Agrandir"/>
                <a:sym typeface="Agrandir"/>
              </a:rPr>
              <a:t> Mengatur sensitivitas sensor suara atau ambang batas kebisingan secara manual, memberikan fleksibilitas dalam penyesuaian sistem sesuai kebutuhan lingkungan yang berbeda.</a:t>
            </a:r>
          </a:p>
          <a:p>
            <a:pPr algn="just">
              <a:lnSpc>
                <a:spcPts val="3387"/>
              </a:lnSpc>
            </a:pPr>
          </a:p>
          <a:p>
            <a:pPr algn="just" marL="562633" indent="-281316" lvl="1">
              <a:lnSpc>
                <a:spcPts val="3387"/>
              </a:lnSpc>
              <a:buFont typeface="Arial"/>
              <a:buChar char="•"/>
            </a:pPr>
            <a:r>
              <a:rPr lang="en-US" b="true" sz="2605">
                <a:solidFill>
                  <a:srgbClr val="FFFFFF"/>
                </a:solidFill>
                <a:latin typeface="Agrandir Bold"/>
                <a:ea typeface="Agrandir Bold"/>
                <a:cs typeface="Agrandir Bold"/>
                <a:sym typeface="Agrandir Bold"/>
              </a:rPr>
              <a:t>Virtual Terminal:</a:t>
            </a:r>
            <a:r>
              <a:rPr lang="en-US" sz="2605">
                <a:solidFill>
                  <a:srgbClr val="FFFFFF"/>
                </a:solidFill>
                <a:latin typeface="Agrandir"/>
                <a:ea typeface="Agrandir"/>
                <a:cs typeface="Agrandir"/>
                <a:sym typeface="Agrandir"/>
              </a:rPr>
              <a:t> Monitor di Proteus yang menampilkan data tingkat kebisingan secara real-time melalui komunikasi serial dengan Arduino, membantu dalam kalibrasi dan pengujian sistem tanpa perlu perangkat fisik tambahan.</a:t>
            </a:r>
          </a:p>
          <a:p>
            <a:pPr algn="just">
              <a:lnSpc>
                <a:spcPts val="3387"/>
              </a:lnSpc>
            </a:pPr>
          </a:p>
        </p:txBody>
      </p:sp>
      <p:sp>
        <p:nvSpPr>
          <p:cNvPr name="Freeform 4" id="4"/>
          <p:cNvSpPr/>
          <p:nvPr/>
        </p:nvSpPr>
        <p:spPr>
          <a:xfrm flipH="false" flipV="false" rot="983417">
            <a:off x="9334745" y="-319095"/>
            <a:ext cx="8912720" cy="1570867"/>
          </a:xfrm>
          <a:custGeom>
            <a:avLst/>
            <a:gdLst/>
            <a:ahLst/>
            <a:cxnLst/>
            <a:rect r="r" b="b" t="t" l="l"/>
            <a:pathLst>
              <a:path h="1570867" w="8912720">
                <a:moveTo>
                  <a:pt x="0" y="0"/>
                </a:moveTo>
                <a:lnTo>
                  <a:pt x="8912721" y="0"/>
                </a:lnTo>
                <a:lnTo>
                  <a:pt x="8912721" y="1570867"/>
                </a:lnTo>
                <a:lnTo>
                  <a:pt x="0" y="1570867"/>
                </a:lnTo>
                <a:lnTo>
                  <a:pt x="0" y="0"/>
                </a:lnTo>
                <a:close/>
              </a:path>
            </a:pathLst>
          </a:custGeom>
          <a:blipFill>
            <a:blip r:embed="rId2"/>
            <a:stretch>
              <a:fillRect l="0" t="0" r="0" b="0"/>
            </a:stretch>
          </a:blipFill>
        </p:spPr>
      </p:sp>
      <p:sp>
        <p:nvSpPr>
          <p:cNvPr name="Freeform 5" id="5"/>
          <p:cNvSpPr/>
          <p:nvPr/>
        </p:nvSpPr>
        <p:spPr>
          <a:xfrm flipH="false" flipV="true" rot="-10185483">
            <a:off x="-1791089" y="9455778"/>
            <a:ext cx="9432302" cy="1662443"/>
          </a:xfrm>
          <a:custGeom>
            <a:avLst/>
            <a:gdLst/>
            <a:ahLst/>
            <a:cxnLst/>
            <a:rect r="r" b="b" t="t" l="l"/>
            <a:pathLst>
              <a:path h="1662443" w="9432302">
                <a:moveTo>
                  <a:pt x="0" y="1662444"/>
                </a:moveTo>
                <a:lnTo>
                  <a:pt x="9432302" y="1662444"/>
                </a:lnTo>
                <a:lnTo>
                  <a:pt x="9432302" y="0"/>
                </a:lnTo>
                <a:lnTo>
                  <a:pt x="0" y="0"/>
                </a:lnTo>
                <a:lnTo>
                  <a:pt x="0" y="1662444"/>
                </a:lnTo>
                <a:close/>
              </a:path>
            </a:pathLst>
          </a:custGeom>
          <a:blipFill>
            <a:blip r:embed="rId2"/>
            <a:stretch>
              <a:fillRect l="0" t="0" r="0" b="0"/>
            </a:stretch>
          </a:blipFill>
        </p:spPr>
      </p:sp>
      <p:sp>
        <p:nvSpPr>
          <p:cNvPr name="Freeform 6" id="6"/>
          <p:cNvSpPr/>
          <p:nvPr/>
        </p:nvSpPr>
        <p:spPr>
          <a:xfrm flipH="false" flipV="false" rot="10514603">
            <a:off x="9497444" y="9310354"/>
            <a:ext cx="8912720" cy="1570867"/>
          </a:xfrm>
          <a:custGeom>
            <a:avLst/>
            <a:gdLst/>
            <a:ahLst/>
            <a:cxnLst/>
            <a:rect r="r" b="b" t="t" l="l"/>
            <a:pathLst>
              <a:path h="1570867" w="8912720">
                <a:moveTo>
                  <a:pt x="0" y="0"/>
                </a:moveTo>
                <a:lnTo>
                  <a:pt x="8912720" y="0"/>
                </a:lnTo>
                <a:lnTo>
                  <a:pt x="8912720" y="1570867"/>
                </a:lnTo>
                <a:lnTo>
                  <a:pt x="0" y="1570867"/>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sp>
        <p:nvSpPr>
          <p:cNvPr name="Freeform 4" id="4"/>
          <p:cNvSpPr/>
          <p:nvPr/>
        </p:nvSpPr>
        <p:spPr>
          <a:xfrm flipH="true" flipV="false" rot="0">
            <a:off x="13312727" y="4136890"/>
            <a:ext cx="6567319" cy="6150110"/>
          </a:xfrm>
          <a:custGeom>
            <a:avLst/>
            <a:gdLst/>
            <a:ahLst/>
            <a:cxnLst/>
            <a:rect r="r" b="b" t="t" l="l"/>
            <a:pathLst>
              <a:path h="6150110" w="6567319">
                <a:moveTo>
                  <a:pt x="6567319" y="0"/>
                </a:moveTo>
                <a:lnTo>
                  <a:pt x="0" y="0"/>
                </a:lnTo>
                <a:lnTo>
                  <a:pt x="0" y="6150110"/>
                </a:lnTo>
                <a:lnTo>
                  <a:pt x="6567319" y="6150110"/>
                </a:lnTo>
                <a:lnTo>
                  <a:pt x="6567319" y="0"/>
                </a:lnTo>
                <a:close/>
              </a:path>
            </a:pathLst>
          </a:custGeom>
          <a:blipFill>
            <a:blip r:embed="rId4"/>
            <a:stretch>
              <a:fillRect l="0" t="0" r="0" b="-123241"/>
            </a:stretch>
          </a:blipFill>
        </p:spPr>
      </p:sp>
      <p:grpSp>
        <p:nvGrpSpPr>
          <p:cNvPr name="Group 5" id="5"/>
          <p:cNvGrpSpPr/>
          <p:nvPr/>
        </p:nvGrpSpPr>
        <p:grpSpPr>
          <a:xfrm rot="0">
            <a:off x="22476" y="0"/>
            <a:ext cx="8805097" cy="10287000"/>
            <a:chOff x="0" y="0"/>
            <a:chExt cx="2319038" cy="2709333"/>
          </a:xfrm>
        </p:grpSpPr>
        <p:sp>
          <p:nvSpPr>
            <p:cNvPr name="Freeform 6" id="6"/>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7" id="7"/>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8" id="8"/>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9" id="9"/>
          <p:cNvSpPr/>
          <p:nvPr/>
        </p:nvSpPr>
        <p:spPr>
          <a:xfrm flipH="false" flipV="false" rot="0">
            <a:off x="1738068" y="-471857"/>
            <a:ext cx="5741309" cy="10583057"/>
          </a:xfrm>
          <a:custGeom>
            <a:avLst/>
            <a:gdLst/>
            <a:ahLst/>
            <a:cxnLst/>
            <a:rect r="r" b="b" t="t" l="l"/>
            <a:pathLst>
              <a:path h="10583057" w="5741309">
                <a:moveTo>
                  <a:pt x="0" y="0"/>
                </a:moveTo>
                <a:lnTo>
                  <a:pt x="5741309" y="0"/>
                </a:lnTo>
                <a:lnTo>
                  <a:pt x="5741309" y="10583057"/>
                </a:lnTo>
                <a:lnTo>
                  <a:pt x="0" y="10583057"/>
                </a:lnTo>
                <a:lnTo>
                  <a:pt x="0" y="0"/>
                </a:lnTo>
                <a:close/>
              </a:path>
            </a:pathLst>
          </a:custGeom>
          <a:blipFill>
            <a:blip r:embed="rId5"/>
            <a:stretch>
              <a:fillRect l="0" t="0" r="0" b="0"/>
            </a:stretch>
          </a:blipFill>
        </p:spPr>
      </p:sp>
      <p:sp>
        <p:nvSpPr>
          <p:cNvPr name="TextBox 10" id="10"/>
          <p:cNvSpPr txBox="true"/>
          <p:nvPr/>
        </p:nvSpPr>
        <p:spPr>
          <a:xfrm rot="0">
            <a:off x="9144000" y="4408849"/>
            <a:ext cx="7597933" cy="2214880"/>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SOFTWARE DEVELOPMENT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9E6FF"/>
        </a:solidFill>
      </p:bgPr>
    </p:bg>
    <p:spTree>
      <p:nvGrpSpPr>
        <p:cNvPr id="1" name=""/>
        <p:cNvGrpSpPr/>
        <p:nvPr/>
      </p:nvGrpSpPr>
      <p:grpSpPr>
        <a:xfrm>
          <a:off x="0" y="0"/>
          <a:ext cx="0" cy="0"/>
          <a:chOff x="0" y="0"/>
          <a:chExt cx="0" cy="0"/>
        </a:xfrm>
      </p:grpSpPr>
      <p:sp>
        <p:nvSpPr>
          <p:cNvPr name="Freeform 2" id="2"/>
          <p:cNvSpPr/>
          <p:nvPr/>
        </p:nvSpPr>
        <p:spPr>
          <a:xfrm flipH="true" flipV="false" rot="1163156">
            <a:off x="8234361" y="2701740"/>
            <a:ext cx="9595406" cy="1691190"/>
          </a:xfrm>
          <a:custGeom>
            <a:avLst/>
            <a:gdLst/>
            <a:ahLst/>
            <a:cxnLst/>
            <a:rect r="r" b="b" t="t" l="l"/>
            <a:pathLst>
              <a:path h="1691190" w="9595406">
                <a:moveTo>
                  <a:pt x="9595406" y="0"/>
                </a:moveTo>
                <a:lnTo>
                  <a:pt x="0" y="0"/>
                </a:lnTo>
                <a:lnTo>
                  <a:pt x="0" y="1691191"/>
                </a:lnTo>
                <a:lnTo>
                  <a:pt x="9595406" y="1691191"/>
                </a:lnTo>
                <a:lnTo>
                  <a:pt x="9595406" y="0"/>
                </a:lnTo>
                <a:close/>
              </a:path>
            </a:pathLst>
          </a:custGeom>
          <a:blipFill>
            <a:blip r:embed="rId2"/>
            <a:stretch>
              <a:fillRect l="0" t="0" r="0" b="0"/>
            </a:stretch>
          </a:blipFill>
        </p:spPr>
      </p:sp>
      <p:sp>
        <p:nvSpPr>
          <p:cNvPr name="Freeform 3" id="3"/>
          <p:cNvSpPr/>
          <p:nvPr/>
        </p:nvSpPr>
        <p:spPr>
          <a:xfrm flipH="false" flipV="false" rot="1562929">
            <a:off x="7675972" y="244270"/>
            <a:ext cx="14537881" cy="2634991"/>
          </a:xfrm>
          <a:custGeom>
            <a:avLst/>
            <a:gdLst/>
            <a:ahLst/>
            <a:cxnLst/>
            <a:rect r="r" b="b" t="t" l="l"/>
            <a:pathLst>
              <a:path h="2634991" w="14537881">
                <a:moveTo>
                  <a:pt x="0" y="0"/>
                </a:moveTo>
                <a:lnTo>
                  <a:pt x="14537881" y="0"/>
                </a:lnTo>
                <a:lnTo>
                  <a:pt x="14537881" y="2634991"/>
                </a:lnTo>
                <a:lnTo>
                  <a:pt x="0" y="2634991"/>
                </a:lnTo>
                <a:lnTo>
                  <a:pt x="0" y="0"/>
                </a:lnTo>
                <a:close/>
              </a:path>
            </a:pathLst>
          </a:custGeom>
          <a:blipFill>
            <a:blip r:embed="rId3"/>
            <a:stretch>
              <a:fillRect l="0" t="0" r="0" b="0"/>
            </a:stretch>
          </a:blipFill>
        </p:spPr>
      </p:sp>
      <p:grpSp>
        <p:nvGrpSpPr>
          <p:cNvPr name="Group 4" id="4"/>
          <p:cNvGrpSpPr/>
          <p:nvPr/>
        </p:nvGrpSpPr>
        <p:grpSpPr>
          <a:xfrm rot="0">
            <a:off x="22476" y="0"/>
            <a:ext cx="8805097" cy="10287000"/>
            <a:chOff x="0" y="0"/>
            <a:chExt cx="2319038" cy="2709333"/>
          </a:xfrm>
        </p:grpSpPr>
        <p:sp>
          <p:nvSpPr>
            <p:cNvPr name="Freeform 5" id="5"/>
            <p:cNvSpPr/>
            <p:nvPr/>
          </p:nvSpPr>
          <p:spPr>
            <a:xfrm flipH="false" flipV="false" rot="0">
              <a:off x="0" y="0"/>
              <a:ext cx="2319038" cy="2709333"/>
            </a:xfrm>
            <a:custGeom>
              <a:avLst/>
              <a:gdLst/>
              <a:ahLst/>
              <a:cxnLst/>
              <a:rect r="r" b="b" t="t" l="l"/>
              <a:pathLst>
                <a:path h="2709333" w="2319038">
                  <a:moveTo>
                    <a:pt x="0" y="0"/>
                  </a:moveTo>
                  <a:lnTo>
                    <a:pt x="2319038" y="0"/>
                  </a:lnTo>
                  <a:lnTo>
                    <a:pt x="2319038" y="2709333"/>
                  </a:lnTo>
                  <a:lnTo>
                    <a:pt x="0" y="2709333"/>
                  </a:lnTo>
                  <a:close/>
                </a:path>
              </a:pathLst>
            </a:custGeom>
            <a:solidFill>
              <a:srgbClr val="FFFFFF"/>
            </a:solidFill>
          </p:spPr>
        </p:sp>
        <p:sp>
          <p:nvSpPr>
            <p:cNvPr name="TextBox 6" id="6"/>
            <p:cNvSpPr txBox="true"/>
            <p:nvPr/>
          </p:nvSpPr>
          <p:spPr>
            <a:xfrm>
              <a:off x="0" y="-9525"/>
              <a:ext cx="2319038" cy="2718858"/>
            </a:xfrm>
            <a:prstGeom prst="rect">
              <a:avLst/>
            </a:prstGeom>
          </p:spPr>
          <p:txBody>
            <a:bodyPr anchor="ctr" rtlCol="false" tIns="50800" lIns="50800" bIns="50800" rIns="50800"/>
            <a:lstStyle/>
            <a:p>
              <a:pPr algn="ctr">
                <a:lnSpc>
                  <a:spcPts val="2400"/>
                </a:lnSpc>
              </a:pPr>
            </a:p>
          </p:txBody>
        </p:sp>
      </p:grpSp>
      <p:sp>
        <p:nvSpPr>
          <p:cNvPr name="Freeform 7" id="7"/>
          <p:cNvSpPr/>
          <p:nvPr/>
        </p:nvSpPr>
        <p:spPr>
          <a:xfrm flipH="true" flipV="false" rot="1163156">
            <a:off x="12772314" y="-384212"/>
            <a:ext cx="9595406" cy="1691190"/>
          </a:xfrm>
          <a:custGeom>
            <a:avLst/>
            <a:gdLst/>
            <a:ahLst/>
            <a:cxnLst/>
            <a:rect r="r" b="b" t="t" l="l"/>
            <a:pathLst>
              <a:path h="1691190" w="9595406">
                <a:moveTo>
                  <a:pt x="9595406" y="0"/>
                </a:moveTo>
                <a:lnTo>
                  <a:pt x="0" y="0"/>
                </a:lnTo>
                <a:lnTo>
                  <a:pt x="0" y="1691190"/>
                </a:lnTo>
                <a:lnTo>
                  <a:pt x="9595406" y="1691190"/>
                </a:lnTo>
                <a:lnTo>
                  <a:pt x="9595406" y="0"/>
                </a:lnTo>
                <a:close/>
              </a:path>
            </a:pathLst>
          </a:custGeom>
          <a:blipFill>
            <a:blip r:embed="rId2"/>
            <a:stretch>
              <a:fillRect l="0" t="0" r="0" b="0"/>
            </a:stretch>
          </a:blipFill>
        </p:spPr>
      </p:sp>
      <p:sp>
        <p:nvSpPr>
          <p:cNvPr name="Freeform 8" id="8"/>
          <p:cNvSpPr/>
          <p:nvPr/>
        </p:nvSpPr>
        <p:spPr>
          <a:xfrm flipH="false" flipV="false" rot="0">
            <a:off x="1028700" y="1679066"/>
            <a:ext cx="7098996" cy="6928868"/>
          </a:xfrm>
          <a:custGeom>
            <a:avLst/>
            <a:gdLst/>
            <a:ahLst/>
            <a:cxnLst/>
            <a:rect r="r" b="b" t="t" l="l"/>
            <a:pathLst>
              <a:path h="6928868" w="7098996">
                <a:moveTo>
                  <a:pt x="0" y="0"/>
                </a:moveTo>
                <a:lnTo>
                  <a:pt x="7098996" y="0"/>
                </a:lnTo>
                <a:lnTo>
                  <a:pt x="7098996" y="6928868"/>
                </a:lnTo>
                <a:lnTo>
                  <a:pt x="0" y="6928868"/>
                </a:lnTo>
                <a:lnTo>
                  <a:pt x="0" y="0"/>
                </a:lnTo>
                <a:close/>
              </a:path>
            </a:pathLst>
          </a:custGeom>
          <a:blipFill>
            <a:blip r:embed="rId4"/>
            <a:stretch>
              <a:fillRect l="0" t="0" r="0" b="0"/>
            </a:stretch>
          </a:blipFill>
        </p:spPr>
      </p:sp>
      <p:sp>
        <p:nvSpPr>
          <p:cNvPr name="TextBox 9" id="9"/>
          <p:cNvSpPr txBox="true"/>
          <p:nvPr/>
        </p:nvSpPr>
        <p:spPr>
          <a:xfrm rot="0">
            <a:off x="9233098" y="4991100"/>
            <a:ext cx="7597933" cy="1214755"/>
          </a:xfrm>
          <a:prstGeom prst="rect">
            <a:avLst/>
          </a:prstGeom>
        </p:spPr>
        <p:txBody>
          <a:bodyPr anchor="t" rtlCol="false" tIns="0" lIns="0" bIns="0" rIns="0">
            <a:spAutoFit/>
          </a:bodyPr>
          <a:lstStyle/>
          <a:p>
            <a:pPr algn="l">
              <a:lnSpc>
                <a:spcPts val="7909"/>
              </a:lnSpc>
            </a:pPr>
            <a:r>
              <a:rPr lang="en-US" sz="6999" b="true">
                <a:solidFill>
                  <a:srgbClr val="FFFFFF"/>
                </a:solidFill>
                <a:latin typeface="Agrandir Bold"/>
                <a:ea typeface="Agrandir Bold"/>
                <a:cs typeface="Agrandir Bold"/>
                <a:sym typeface="Agrandir Bold"/>
              </a:rPr>
              <a:t>Inisialisasi</a:t>
            </a:r>
          </a:p>
        </p:txBody>
      </p:sp>
      <p:sp>
        <p:nvSpPr>
          <p:cNvPr name="TextBox 10" id="10"/>
          <p:cNvSpPr txBox="true"/>
          <p:nvPr/>
        </p:nvSpPr>
        <p:spPr>
          <a:xfrm rot="0">
            <a:off x="9264834" y="6205855"/>
            <a:ext cx="8573601" cy="2057616"/>
          </a:xfrm>
          <a:prstGeom prst="rect">
            <a:avLst/>
          </a:prstGeom>
        </p:spPr>
        <p:txBody>
          <a:bodyPr anchor="t" rtlCol="false" tIns="0" lIns="0" bIns="0" rIns="0">
            <a:spAutoFit/>
          </a:bodyPr>
          <a:lstStyle/>
          <a:p>
            <a:pPr algn="just">
              <a:lnSpc>
                <a:spcPts val="2719"/>
              </a:lnSpc>
              <a:spcBef>
                <a:spcPct val="0"/>
              </a:spcBef>
            </a:pPr>
          </a:p>
          <a:p>
            <a:pPr algn="just">
              <a:lnSpc>
                <a:spcPts val="2719"/>
              </a:lnSpc>
              <a:spcBef>
                <a:spcPct val="0"/>
              </a:spcBef>
            </a:pPr>
            <a:r>
              <a:rPr lang="en-US" b="true" sz="2266">
                <a:solidFill>
                  <a:srgbClr val="000000"/>
                </a:solidFill>
                <a:latin typeface="DM Sans Bold"/>
                <a:ea typeface="DM Sans Bold"/>
                <a:cs typeface="DM Sans Bold"/>
                <a:sym typeface="DM Sans Bold"/>
              </a:rPr>
              <a:t>Proses ini memastikan semua komponen sistem siap beroperasi dengan benar, termasuk pengaturan memori, komunikasi serial, pin LED, dan ADC untuk sensor mikrofon. Sistem juga mengirim pesan pembuka ke terminal sebagai tanda bahwa inisialisasi berhasil.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DAGnsLt-e7Q</dc:identifier>
  <dcterms:modified xsi:type="dcterms:W3CDTF">2011-08-01T06:04:30Z</dcterms:modified>
  <cp:revision>1</cp:revision>
  <dc:title>Current, Resistance, and Voltage Education Presentation in Dark Blue Style</dc:title>
</cp:coreProperties>
</file>